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glb" ContentType="model/gltf.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9"/>
  </p:notesMasterIdLst>
  <p:sldIdLst>
    <p:sldId id="256" r:id="rId2"/>
    <p:sldId id="283" r:id="rId3"/>
    <p:sldId id="280" r:id="rId4"/>
    <p:sldId id="257" r:id="rId5"/>
    <p:sldId id="258" r:id="rId6"/>
    <p:sldId id="259" r:id="rId7"/>
    <p:sldId id="260" r:id="rId8"/>
    <p:sldId id="261" r:id="rId9"/>
    <p:sldId id="264" r:id="rId10"/>
    <p:sldId id="262" r:id="rId11"/>
    <p:sldId id="263" r:id="rId12"/>
    <p:sldId id="265" r:id="rId13"/>
    <p:sldId id="266" r:id="rId14"/>
    <p:sldId id="267" r:id="rId15"/>
    <p:sldId id="268" r:id="rId16"/>
    <p:sldId id="269" r:id="rId17"/>
    <p:sldId id="270" r:id="rId18"/>
    <p:sldId id="271" r:id="rId19"/>
    <p:sldId id="273" r:id="rId20"/>
    <p:sldId id="272" r:id="rId21"/>
    <p:sldId id="274" r:id="rId22"/>
    <p:sldId id="275" r:id="rId23"/>
    <p:sldId id="276" r:id="rId24"/>
    <p:sldId id="277" r:id="rId25"/>
    <p:sldId id="278" r:id="rId26"/>
    <p:sldId id="279"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B6B6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82" d="100"/>
          <a:sy n="82" d="100"/>
        </p:scale>
        <p:origin x="-691" y="-91"/>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F6F9DC-96AC-4A21-B1E4-B919006ABD48}" type="datetimeFigureOut">
              <a:rPr lang="en-IN" smtClean="0"/>
              <a:pPr/>
              <a:t>05-05-2023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64E351-C708-45D4-A60E-7001C2B92BD2}" type="slidenum">
              <a:rPr lang="en-IN" smtClean="0"/>
              <a:pPr/>
              <a:t>‹#›</a:t>
            </a:fld>
            <a:endParaRPr lang="en-IN"/>
          </a:p>
        </p:txBody>
      </p:sp>
    </p:spTree>
    <p:extLst>
      <p:ext uri="{BB962C8B-B14F-4D97-AF65-F5344CB8AC3E}">
        <p14:creationId xmlns:p14="http://schemas.microsoft.com/office/powerpoint/2010/main" xmlns="" val="2847127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064E351-C708-45D4-A60E-7001C2B92BD2}" type="slidenum">
              <a:rPr lang="en-IN" smtClean="0"/>
              <a:pPr/>
              <a:t>19</a:t>
            </a:fld>
            <a:endParaRPr lang="en-IN"/>
          </a:p>
        </p:txBody>
      </p:sp>
    </p:spTree>
    <p:extLst>
      <p:ext uri="{BB962C8B-B14F-4D97-AF65-F5344CB8AC3E}">
        <p14:creationId xmlns:p14="http://schemas.microsoft.com/office/powerpoint/2010/main" xmlns="" val="258829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A2D66A-7815-4184-B8FD-99591FB7522A}" type="datetimeFigureOut">
              <a:rPr lang="en-IN" smtClean="0"/>
              <a:pPr/>
              <a:t>05-05-2023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3AB9C0-CF78-4DA4-B4C3-A9EB8012A146}" type="slidenum">
              <a:rPr lang="en-IN" smtClean="0"/>
              <a:pPr/>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386586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98A2D66A-7815-4184-B8FD-99591FB7522A}" type="datetimeFigureOut">
              <a:rPr lang="en-IN" smtClean="0"/>
              <a:pPr/>
              <a:t>05-05-2023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43AB9C0-CF78-4DA4-B4C3-A9EB8012A146}" type="slidenum">
              <a:rPr lang="en-IN" smtClean="0"/>
              <a:pPr/>
              <a:t>‹#›</a:t>
            </a:fld>
            <a:endParaRPr lang="en-IN"/>
          </a:p>
        </p:txBody>
      </p:sp>
    </p:spTree>
    <p:extLst>
      <p:ext uri="{BB962C8B-B14F-4D97-AF65-F5344CB8AC3E}">
        <p14:creationId xmlns:p14="http://schemas.microsoft.com/office/powerpoint/2010/main" xmlns="" val="2103733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A2D66A-7815-4184-B8FD-99591FB7522A}" type="datetimeFigureOut">
              <a:rPr lang="en-IN" smtClean="0"/>
              <a:pPr/>
              <a:t>05-05-2023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3AB9C0-CF78-4DA4-B4C3-A9EB8012A146}" type="slidenum">
              <a:rPr lang="en-IN" smtClean="0"/>
              <a:pPr/>
              <a:t>‹#›</a:t>
            </a:fld>
            <a:endParaRPr lang="en-IN"/>
          </a:p>
        </p:txBody>
      </p:sp>
    </p:spTree>
    <p:extLst>
      <p:ext uri="{BB962C8B-B14F-4D97-AF65-F5344CB8AC3E}">
        <p14:creationId xmlns:p14="http://schemas.microsoft.com/office/powerpoint/2010/main" xmlns="" val="3049565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A2D66A-7815-4184-B8FD-99591FB7522A}" type="datetimeFigureOut">
              <a:rPr lang="en-IN" smtClean="0"/>
              <a:pPr/>
              <a:t>05-05-2023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3AB9C0-CF78-4DA4-B4C3-A9EB8012A146}" type="slidenum">
              <a:rPr lang="en-IN" smtClean="0"/>
              <a:pPr/>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xmlns="" val="2742539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A2D66A-7815-4184-B8FD-99591FB7522A}" type="datetimeFigureOut">
              <a:rPr lang="en-IN" smtClean="0"/>
              <a:pPr/>
              <a:t>05-05-2023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3AB9C0-CF78-4DA4-B4C3-A9EB8012A146}" type="slidenum">
              <a:rPr lang="en-IN" smtClean="0"/>
              <a:pPr/>
              <a:t>‹#›</a:t>
            </a:fld>
            <a:endParaRPr lang="en-IN"/>
          </a:p>
        </p:txBody>
      </p:sp>
    </p:spTree>
    <p:extLst>
      <p:ext uri="{BB962C8B-B14F-4D97-AF65-F5344CB8AC3E}">
        <p14:creationId xmlns:p14="http://schemas.microsoft.com/office/powerpoint/2010/main" xmlns="" val="24679301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A2D66A-7815-4184-B8FD-99591FB7522A}" type="datetimeFigureOut">
              <a:rPr lang="en-IN" smtClean="0"/>
              <a:pPr/>
              <a:t>05-05-2023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3AB9C0-CF78-4DA4-B4C3-A9EB8012A146}" type="slidenum">
              <a:rPr lang="en-IN" smtClean="0"/>
              <a:pPr/>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xmlns="" val="380148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A2D66A-7815-4184-B8FD-99591FB7522A}" type="datetimeFigureOut">
              <a:rPr lang="en-IN" smtClean="0"/>
              <a:pPr/>
              <a:t>05-05-2023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3AB9C0-CF78-4DA4-B4C3-A9EB8012A146}" type="slidenum">
              <a:rPr lang="en-IN" smtClean="0"/>
              <a:pPr/>
              <a:t>‹#›</a:t>
            </a:fld>
            <a:endParaRPr lang="en-IN"/>
          </a:p>
        </p:txBody>
      </p:sp>
    </p:spTree>
    <p:extLst>
      <p:ext uri="{BB962C8B-B14F-4D97-AF65-F5344CB8AC3E}">
        <p14:creationId xmlns:p14="http://schemas.microsoft.com/office/powerpoint/2010/main" xmlns="" val="30958934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A2D66A-7815-4184-B8FD-99591FB7522A}" type="datetimeFigureOut">
              <a:rPr lang="en-IN" smtClean="0"/>
              <a:pPr/>
              <a:t>05-05-2023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3AB9C0-CF78-4DA4-B4C3-A9EB8012A146}" type="slidenum">
              <a:rPr lang="en-IN" smtClean="0"/>
              <a:pPr/>
              <a:t>‹#›</a:t>
            </a:fld>
            <a:endParaRPr lang="en-IN"/>
          </a:p>
        </p:txBody>
      </p:sp>
    </p:spTree>
    <p:extLst>
      <p:ext uri="{BB962C8B-B14F-4D97-AF65-F5344CB8AC3E}">
        <p14:creationId xmlns:p14="http://schemas.microsoft.com/office/powerpoint/2010/main" xmlns="" val="1766386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A2D66A-7815-4184-B8FD-99591FB7522A}" type="datetimeFigureOut">
              <a:rPr lang="en-IN" smtClean="0"/>
              <a:pPr/>
              <a:t>05-05-2023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3AB9C0-CF78-4DA4-B4C3-A9EB8012A146}" type="slidenum">
              <a:rPr lang="en-IN" smtClean="0"/>
              <a:pPr/>
              <a:t>‹#›</a:t>
            </a:fld>
            <a:endParaRPr lang="en-IN"/>
          </a:p>
        </p:txBody>
      </p:sp>
    </p:spTree>
    <p:extLst>
      <p:ext uri="{BB962C8B-B14F-4D97-AF65-F5344CB8AC3E}">
        <p14:creationId xmlns:p14="http://schemas.microsoft.com/office/powerpoint/2010/main" xmlns="" val="3888639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A2D66A-7815-4184-B8FD-99591FB7522A}" type="datetimeFigureOut">
              <a:rPr lang="en-IN" smtClean="0"/>
              <a:pPr/>
              <a:t>05-05-2023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3AB9C0-CF78-4DA4-B4C3-A9EB8012A146}" type="slidenum">
              <a:rPr lang="en-IN" smtClean="0"/>
              <a:pPr/>
              <a:t>‹#›</a:t>
            </a:fld>
            <a:endParaRPr lang="en-IN"/>
          </a:p>
        </p:txBody>
      </p:sp>
    </p:spTree>
    <p:extLst>
      <p:ext uri="{BB962C8B-B14F-4D97-AF65-F5344CB8AC3E}">
        <p14:creationId xmlns:p14="http://schemas.microsoft.com/office/powerpoint/2010/main" xmlns="" val="4284142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A2D66A-7815-4184-B8FD-99591FB7522A}" type="datetimeFigureOut">
              <a:rPr lang="en-IN" smtClean="0"/>
              <a:pPr/>
              <a:t>05-05-2023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3AB9C0-CF78-4DA4-B4C3-A9EB8012A146}" type="slidenum">
              <a:rPr lang="en-IN" smtClean="0"/>
              <a:pPr/>
              <a:t>‹#›</a:t>
            </a:fld>
            <a:endParaRPr lang="en-IN"/>
          </a:p>
        </p:txBody>
      </p:sp>
    </p:spTree>
    <p:extLst>
      <p:ext uri="{BB962C8B-B14F-4D97-AF65-F5344CB8AC3E}">
        <p14:creationId xmlns:p14="http://schemas.microsoft.com/office/powerpoint/2010/main" xmlns="" val="1205315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A2D66A-7815-4184-B8FD-99591FB7522A}" type="datetimeFigureOut">
              <a:rPr lang="en-IN" smtClean="0"/>
              <a:pPr/>
              <a:t>05-05-2023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3AB9C0-CF78-4DA4-B4C3-A9EB8012A146}" type="slidenum">
              <a:rPr lang="en-IN" smtClean="0"/>
              <a:pPr/>
              <a:t>‹#›</a:t>
            </a:fld>
            <a:endParaRPr lang="en-IN"/>
          </a:p>
        </p:txBody>
      </p:sp>
    </p:spTree>
    <p:extLst>
      <p:ext uri="{BB962C8B-B14F-4D97-AF65-F5344CB8AC3E}">
        <p14:creationId xmlns:p14="http://schemas.microsoft.com/office/powerpoint/2010/main" xmlns="" val="4056077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A2D66A-7815-4184-B8FD-99591FB7522A}" type="datetimeFigureOut">
              <a:rPr lang="en-IN" smtClean="0"/>
              <a:pPr/>
              <a:t>05-05-2023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43AB9C0-CF78-4DA4-B4C3-A9EB8012A146}" type="slidenum">
              <a:rPr lang="en-IN" smtClean="0"/>
              <a:pPr/>
              <a:t>‹#›</a:t>
            </a:fld>
            <a:endParaRPr lang="en-IN"/>
          </a:p>
        </p:txBody>
      </p:sp>
    </p:spTree>
    <p:extLst>
      <p:ext uri="{BB962C8B-B14F-4D97-AF65-F5344CB8AC3E}">
        <p14:creationId xmlns:p14="http://schemas.microsoft.com/office/powerpoint/2010/main" xmlns="" val="288840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A2D66A-7815-4184-B8FD-99591FB7522A}" type="datetimeFigureOut">
              <a:rPr lang="en-IN" smtClean="0"/>
              <a:pPr/>
              <a:t>05-05-2023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43AB9C0-CF78-4DA4-B4C3-A9EB8012A146}" type="slidenum">
              <a:rPr lang="en-IN" smtClean="0"/>
              <a:pPr/>
              <a:t>‹#›</a:t>
            </a:fld>
            <a:endParaRPr lang="en-IN"/>
          </a:p>
        </p:txBody>
      </p:sp>
    </p:spTree>
    <p:extLst>
      <p:ext uri="{BB962C8B-B14F-4D97-AF65-F5344CB8AC3E}">
        <p14:creationId xmlns:p14="http://schemas.microsoft.com/office/powerpoint/2010/main" xmlns="" val="200867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A2D66A-7815-4184-B8FD-99591FB7522A}" type="datetimeFigureOut">
              <a:rPr lang="en-IN" smtClean="0"/>
              <a:pPr/>
              <a:t>05-05-2023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43AB9C0-CF78-4DA4-B4C3-A9EB8012A146}" type="slidenum">
              <a:rPr lang="en-IN" smtClean="0"/>
              <a:pPr/>
              <a:t>‹#›</a:t>
            </a:fld>
            <a:endParaRPr lang="en-IN"/>
          </a:p>
        </p:txBody>
      </p:sp>
    </p:spTree>
    <p:extLst>
      <p:ext uri="{BB962C8B-B14F-4D97-AF65-F5344CB8AC3E}">
        <p14:creationId xmlns:p14="http://schemas.microsoft.com/office/powerpoint/2010/main" xmlns="" val="3458107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2D66A-7815-4184-B8FD-99591FB7522A}" type="datetimeFigureOut">
              <a:rPr lang="en-IN" smtClean="0"/>
              <a:pPr/>
              <a:t>05-05-2023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3AB9C0-CF78-4DA4-B4C3-A9EB8012A146}" type="slidenum">
              <a:rPr lang="en-IN" smtClean="0"/>
              <a:pPr/>
              <a:t>‹#›</a:t>
            </a:fld>
            <a:endParaRPr lang="en-IN"/>
          </a:p>
        </p:txBody>
      </p:sp>
    </p:spTree>
    <p:extLst>
      <p:ext uri="{BB962C8B-B14F-4D97-AF65-F5344CB8AC3E}">
        <p14:creationId xmlns:p14="http://schemas.microsoft.com/office/powerpoint/2010/main" xmlns="" val="3438662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2D66A-7815-4184-B8FD-99591FB7522A}" type="datetimeFigureOut">
              <a:rPr lang="en-IN" smtClean="0"/>
              <a:pPr/>
              <a:t>05-05-2023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3AB9C0-CF78-4DA4-B4C3-A9EB8012A146}" type="slidenum">
              <a:rPr lang="en-IN" smtClean="0"/>
              <a:pPr/>
              <a:t>‹#›</a:t>
            </a:fld>
            <a:endParaRPr lang="en-IN"/>
          </a:p>
        </p:txBody>
      </p:sp>
    </p:spTree>
    <p:extLst>
      <p:ext uri="{BB962C8B-B14F-4D97-AF65-F5344CB8AC3E}">
        <p14:creationId xmlns:p14="http://schemas.microsoft.com/office/powerpoint/2010/main" xmlns="" val="1563120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98A2D66A-7815-4184-B8FD-99591FB7522A}" type="datetimeFigureOut">
              <a:rPr lang="en-IN" smtClean="0"/>
              <a:pPr/>
              <a:t>05-05-2023</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43AB9C0-CF78-4DA4-B4C3-A9EB8012A146}" type="slidenum">
              <a:rPr lang="en-IN" smtClean="0"/>
              <a:pPr/>
              <a:t>‹#›</a:t>
            </a:fld>
            <a:endParaRPr lang="en-IN"/>
          </a:p>
        </p:txBody>
      </p:sp>
    </p:spTree>
    <p:extLst>
      <p:ext uri="{BB962C8B-B14F-4D97-AF65-F5344CB8AC3E}">
        <p14:creationId xmlns:p14="http://schemas.microsoft.com/office/powerpoint/2010/main" xmlns="" val="306992400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9.png"/><Relationship Id="rId4" Type="http://schemas.openxmlformats.org/officeDocument/2006/relationships/image" Target="../media/image18.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3.png"/><Relationship Id="rId7"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7.jpeg"/><Relationship Id="rId7"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9.png"/><Relationship Id="rId4" Type="http://schemas.openxmlformats.org/officeDocument/2006/relationships/image" Target="../media/image28.jpe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31.png"/><Relationship Id="rId7"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9.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4.sv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9.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38.png"/><Relationship Id="rId7"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9.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4.sv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8.png"/><Relationship Id="rId7"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42ED69-165F-CE9F-8B85-920187FB1B6E}"/>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xmlns="" id="{2E838B1F-D833-16F9-0772-1B4FFC9D2A06}"/>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xmlns="" id="{79075B65-9242-9C8C-6121-9EB55ED0891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92000" cy="6858000"/>
          </a:xfrm>
          <a:prstGeom prst="rect">
            <a:avLst/>
          </a:prstGeom>
        </p:spPr>
      </p:pic>
      <p:sp>
        <p:nvSpPr>
          <p:cNvPr id="6" name="Rectangle: Rounded Corners 5">
            <a:extLst>
              <a:ext uri="{FF2B5EF4-FFF2-40B4-BE49-F238E27FC236}">
                <a16:creationId xmlns:a16="http://schemas.microsoft.com/office/drawing/2014/main" xmlns="" id="{56AEAFEC-8EDD-94D6-8CD1-4DAEB6F9A6F9}"/>
              </a:ext>
            </a:extLst>
          </p:cNvPr>
          <p:cNvSpPr/>
          <p:nvPr/>
        </p:nvSpPr>
        <p:spPr>
          <a:xfrm>
            <a:off x="3729872" y="2344211"/>
            <a:ext cx="4732255" cy="2935848"/>
          </a:xfrm>
          <a:prstGeom prst="roundRect">
            <a:avLst/>
          </a:prstGeom>
          <a:solidFill>
            <a:srgbClr val="FFFFFF">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ln w="15875" cmpd="thickThin">
                  <a:solidFill>
                    <a:schemeClr val="accent1">
                      <a:shade val="50000"/>
                    </a:schemeClr>
                  </a:solidFill>
                </a:ln>
                <a:solidFill>
                  <a:schemeClr val="tx1"/>
                </a:solidFill>
              </a:rPr>
              <a:t>URBAN HEAT ISLAND EFFECT</a:t>
            </a:r>
          </a:p>
        </p:txBody>
      </p:sp>
      <p:sp>
        <p:nvSpPr>
          <p:cNvPr id="7" name="Rectangle: Rounded Corners 6">
            <a:extLst>
              <a:ext uri="{FF2B5EF4-FFF2-40B4-BE49-F238E27FC236}">
                <a16:creationId xmlns:a16="http://schemas.microsoft.com/office/drawing/2014/main" xmlns="" id="{C2981D25-048F-C3CD-0D4F-E5282C905B2D}"/>
              </a:ext>
            </a:extLst>
          </p:cNvPr>
          <p:cNvSpPr/>
          <p:nvPr/>
        </p:nvSpPr>
        <p:spPr>
          <a:xfrm>
            <a:off x="2830750" y="1545929"/>
            <a:ext cx="6819089" cy="967902"/>
          </a:xfrm>
          <a:prstGeom prst="roundRect">
            <a:avLst>
              <a:gd name="adj" fmla="val 50000"/>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ln>
                  <a:solidFill>
                    <a:schemeClr val="accent1">
                      <a:shade val="5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Pr>
              <a:t>    GEO-SPACIAL TRACK</a:t>
            </a:r>
            <a:endParaRPr lang="en-IN" sz="4000" dirty="0">
              <a:ln w="12700">
                <a:solidFill>
                  <a:schemeClr val="accent1">
                    <a:shade val="50000"/>
                  </a:schemeClr>
                </a:solidFill>
              </a:ln>
            </a:endParaRPr>
          </a:p>
        </p:txBody>
      </p:sp>
      <p:pic>
        <p:nvPicPr>
          <p:cNvPr id="9" name="Graphic 8" descr="Magnifying glass">
            <a:extLst>
              <a:ext uri="{FF2B5EF4-FFF2-40B4-BE49-F238E27FC236}">
                <a16:creationId xmlns:a16="http://schemas.microsoft.com/office/drawing/2014/main" xmlns="" id="{730F54F8-646E-F4B5-EE30-ED229A7429A6}"/>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3129064" y="1651980"/>
            <a:ext cx="914400" cy="914400"/>
          </a:xfrm>
          <a:prstGeom prst="rect">
            <a:avLst/>
          </a:prstGeom>
        </p:spPr>
      </p:pic>
      <p:sp>
        <p:nvSpPr>
          <p:cNvPr id="11" name="TextBox 10">
            <a:extLst>
              <a:ext uri="{FF2B5EF4-FFF2-40B4-BE49-F238E27FC236}">
                <a16:creationId xmlns:a16="http://schemas.microsoft.com/office/drawing/2014/main" xmlns="" id="{19B0FAFE-2D78-BC7F-65F4-BDD40786747B}"/>
              </a:ext>
            </a:extLst>
          </p:cNvPr>
          <p:cNvSpPr txBox="1"/>
          <p:nvPr/>
        </p:nvSpPr>
        <p:spPr>
          <a:xfrm>
            <a:off x="5252936" y="6078341"/>
            <a:ext cx="7629727" cy="369332"/>
          </a:xfrm>
          <a:prstGeom prst="rect">
            <a:avLst/>
          </a:prstGeom>
          <a:noFill/>
        </p:spPr>
        <p:txBody>
          <a:bodyPr wrap="square" rtlCol="0">
            <a:spAutoFit/>
          </a:bodyPr>
          <a:lstStyle/>
          <a:p>
            <a:r>
              <a:rPr lang="en-IN" dirty="0">
                <a:solidFill>
                  <a:srgbClr val="002060"/>
                </a:solidFill>
                <a:latin typeface="Arial" panose="020B0604020202020204" pitchFamily="34" charset="0"/>
                <a:cs typeface="Arial" panose="020B0604020202020204" pitchFamily="34" charset="0"/>
              </a:rPr>
              <a:t>S BHADRA / ANUSREE  / AKHIL DEV M S  / RAJATH VISWAM </a:t>
            </a:r>
          </a:p>
        </p:txBody>
      </p:sp>
    </p:spTree>
    <p:extLst>
      <p:ext uri="{BB962C8B-B14F-4D97-AF65-F5344CB8AC3E}">
        <p14:creationId xmlns:p14="http://schemas.microsoft.com/office/powerpoint/2010/main" xmlns="" val="224516784"/>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4636400-4AD5-EEEF-5A9F-676F8CBA3A2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xmlns="" id="{9BD7004E-CA2E-6449-60FE-8651E0E3C95B}"/>
              </a:ext>
            </a:extLst>
          </p:cNvPr>
          <p:cNvSpPr/>
          <p:nvPr/>
        </p:nvSpPr>
        <p:spPr>
          <a:xfrm>
            <a:off x="1196502" y="525294"/>
            <a:ext cx="9358009" cy="1138136"/>
          </a:xfrm>
          <a:prstGeom prst="rect">
            <a:avLst/>
          </a:prstGeom>
          <a:solidFill>
            <a:srgbClr val="FFFFFF">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0" u="sng" dirty="0">
                <a:solidFill>
                  <a:schemeClr val="accent1">
                    <a:lumMod val="75000"/>
                  </a:schemeClr>
                </a:solidFill>
                <a:effectLst/>
                <a:latin typeface="Söhne"/>
              </a:rPr>
              <a:t>Understanding Analysis: Key Parameters to Consider</a:t>
            </a:r>
            <a:endParaRPr lang="en-IN" sz="3200" b="1" u="sng" dirty="0">
              <a:solidFill>
                <a:schemeClr val="accent1">
                  <a:lumMod val="75000"/>
                </a:schemeClr>
              </a:solidFill>
            </a:endParaRPr>
          </a:p>
        </p:txBody>
      </p:sp>
      <p:sp>
        <p:nvSpPr>
          <p:cNvPr id="6" name="Rectangle: Rounded Corners 5">
            <a:extLst>
              <a:ext uri="{FF2B5EF4-FFF2-40B4-BE49-F238E27FC236}">
                <a16:creationId xmlns:a16="http://schemas.microsoft.com/office/drawing/2014/main" xmlns="" id="{8E7BAEDA-6C36-2513-39B9-97DC6C0D9406}"/>
              </a:ext>
            </a:extLst>
          </p:cNvPr>
          <p:cNvSpPr/>
          <p:nvPr/>
        </p:nvSpPr>
        <p:spPr>
          <a:xfrm>
            <a:off x="1196503" y="3696511"/>
            <a:ext cx="4114799" cy="2996119"/>
          </a:xfrm>
          <a:prstGeom prst="roundRect">
            <a:avLst/>
          </a:prstGeom>
          <a:solidFill>
            <a:srgbClr val="FFFFFF">
              <a:alpha val="68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50000"/>
                  </a:schemeClr>
                </a:solidFill>
                <a:latin typeface="Arial" panose="020B0604020202020204" pitchFamily="34" charset="0"/>
                <a:cs typeface="Arial" panose="020B0604020202020204" pitchFamily="34" charset="0"/>
              </a:rPr>
              <a:t>Surface temperatures represent heat energy given off by the land, buildings, and other surfaces. </a:t>
            </a:r>
            <a:r>
              <a:rPr lang="en-US" b="0" i="0" dirty="0">
                <a:solidFill>
                  <a:schemeClr val="bg2">
                    <a:lumMod val="50000"/>
                  </a:schemeClr>
                </a:solidFill>
                <a:effectLst/>
                <a:latin typeface="Arial" panose="020B0604020202020204" pitchFamily="34" charset="0"/>
                <a:cs typeface="Arial" panose="020B0604020202020204" pitchFamily="34" charset="0"/>
              </a:rPr>
              <a:t>Understanding the relationship between urban heat islands and surface temperature is important for monitoring and mitigating the effects of urbanization on the environment and human health.</a:t>
            </a:r>
            <a:endParaRPr lang="en-US" dirty="0">
              <a:solidFill>
                <a:schemeClr val="bg2">
                  <a:lumMod val="50000"/>
                </a:schemeClr>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xmlns="" id="{0C254700-8FCE-1004-FC32-4C382EB74F2E}"/>
              </a:ext>
            </a:extLst>
          </p:cNvPr>
          <p:cNvSpPr/>
          <p:nvPr/>
        </p:nvSpPr>
        <p:spPr>
          <a:xfrm>
            <a:off x="7140102" y="2431914"/>
            <a:ext cx="3868366" cy="817123"/>
          </a:xfrm>
          <a:prstGeom prst="roundRect">
            <a:avLst/>
          </a:prstGeom>
          <a:solidFill>
            <a:srgbClr val="FFFFFF">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2. VEGETATION COVER</a:t>
            </a:r>
            <a:endParaRPr lang="en-IN" dirty="0">
              <a:solidFill>
                <a:schemeClr val="accent1">
                  <a:lumMod val="75000"/>
                </a:schemeClr>
              </a:solidFill>
            </a:endParaRPr>
          </a:p>
        </p:txBody>
      </p:sp>
      <p:sp>
        <p:nvSpPr>
          <p:cNvPr id="9" name="Rectangle: Rounded Corners 8">
            <a:extLst>
              <a:ext uri="{FF2B5EF4-FFF2-40B4-BE49-F238E27FC236}">
                <a16:creationId xmlns:a16="http://schemas.microsoft.com/office/drawing/2014/main" xmlns="" id="{ACC2F574-B19F-3005-06A5-146230E97759}"/>
              </a:ext>
            </a:extLst>
          </p:cNvPr>
          <p:cNvSpPr/>
          <p:nvPr/>
        </p:nvSpPr>
        <p:spPr>
          <a:xfrm>
            <a:off x="7140102" y="3638146"/>
            <a:ext cx="4017524" cy="2996119"/>
          </a:xfrm>
          <a:prstGeom prst="roundRect">
            <a:avLst/>
          </a:prstGeom>
          <a:solidFill>
            <a:srgbClr val="FFFFFF">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accent1">
                    <a:lumMod val="75000"/>
                  </a:schemeClr>
                </a:solidFill>
              </a:rPr>
              <a:t>Heat islands form as vegetation is replaced by asphalt and concrete for roads, buildings, and other structures necessary to accommodate growing populations. </a:t>
            </a:r>
            <a:endParaRPr lang="en-IN" sz="2000" dirty="0">
              <a:solidFill>
                <a:schemeClr val="accent1">
                  <a:lumMod val="75000"/>
                </a:schemeClr>
              </a:solidFill>
            </a:endParaRPr>
          </a:p>
        </p:txBody>
      </p:sp>
      <p:sp>
        <p:nvSpPr>
          <p:cNvPr id="10" name="Rectangle: Rounded Corners 9">
            <a:extLst>
              <a:ext uri="{FF2B5EF4-FFF2-40B4-BE49-F238E27FC236}">
                <a16:creationId xmlns:a16="http://schemas.microsoft.com/office/drawing/2014/main" xmlns="" id="{90CE9DEC-9CE7-A2D0-DF9B-3E97F26A3344}"/>
              </a:ext>
            </a:extLst>
          </p:cNvPr>
          <p:cNvSpPr/>
          <p:nvPr/>
        </p:nvSpPr>
        <p:spPr>
          <a:xfrm>
            <a:off x="1196502" y="2402732"/>
            <a:ext cx="3868366" cy="817123"/>
          </a:xfrm>
          <a:prstGeom prst="roundRect">
            <a:avLst/>
          </a:prstGeom>
          <a:solidFill>
            <a:srgbClr val="FFFFFF">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75000"/>
                  </a:schemeClr>
                </a:solidFill>
              </a:rPr>
              <a:t>1. SURFACE TEMPERATURE</a:t>
            </a:r>
          </a:p>
        </p:txBody>
      </p:sp>
      <p:pic>
        <p:nvPicPr>
          <p:cNvPr id="18" name="Graphic 17" descr="Send">
            <a:extLst>
              <a:ext uri="{FF2B5EF4-FFF2-40B4-BE49-F238E27FC236}">
                <a16:creationId xmlns:a16="http://schemas.microsoft.com/office/drawing/2014/main" xmlns="" id="{D957D95F-BC48-06E9-27EA-116CBED028BD}"/>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rot="1253834">
            <a:off x="531781" y="540206"/>
            <a:ext cx="914400" cy="914400"/>
          </a:xfrm>
          <a:prstGeom prst="rect">
            <a:avLst/>
          </a:prstGeom>
        </p:spPr>
      </p:pic>
    </p:spTree>
    <p:extLst>
      <p:ext uri="{BB962C8B-B14F-4D97-AF65-F5344CB8AC3E}">
        <p14:creationId xmlns:p14="http://schemas.microsoft.com/office/powerpoint/2010/main" xmlns="" val="1872521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4227A1F-6EEB-D2A8-1A90-8B2ECE4443C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xmlns="" id="{B02DB520-1DFB-C2E0-665A-4F670A030047}"/>
              </a:ext>
            </a:extLst>
          </p:cNvPr>
          <p:cNvSpPr/>
          <p:nvPr/>
        </p:nvSpPr>
        <p:spPr>
          <a:xfrm>
            <a:off x="1332689" y="739302"/>
            <a:ext cx="4056434" cy="1186775"/>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1">
                    <a:lumMod val="75000"/>
                  </a:schemeClr>
                </a:solidFill>
              </a:rPr>
              <a:t>3. Built up Index</a:t>
            </a:r>
          </a:p>
        </p:txBody>
      </p:sp>
      <p:sp>
        <p:nvSpPr>
          <p:cNvPr id="5" name="Rectangle: Rounded Corners 4">
            <a:extLst>
              <a:ext uri="{FF2B5EF4-FFF2-40B4-BE49-F238E27FC236}">
                <a16:creationId xmlns:a16="http://schemas.microsoft.com/office/drawing/2014/main" xmlns="" id="{5B16AF2C-715C-175B-0C3B-B353ACDC1E32}"/>
              </a:ext>
            </a:extLst>
          </p:cNvPr>
          <p:cNvSpPr/>
          <p:nvPr/>
        </p:nvSpPr>
        <p:spPr>
          <a:xfrm>
            <a:off x="7217924" y="826852"/>
            <a:ext cx="4309354" cy="1186775"/>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1">
                    <a:lumMod val="75000"/>
                  </a:schemeClr>
                </a:solidFill>
              </a:rPr>
              <a:t>4. AIR QUALITY</a:t>
            </a:r>
          </a:p>
        </p:txBody>
      </p:sp>
      <p:sp>
        <p:nvSpPr>
          <p:cNvPr id="6" name="Rectangle 5">
            <a:extLst>
              <a:ext uri="{FF2B5EF4-FFF2-40B4-BE49-F238E27FC236}">
                <a16:creationId xmlns:a16="http://schemas.microsoft.com/office/drawing/2014/main" xmlns="" id="{C8AA276D-34DA-E251-C598-8BAFCE3271E6}"/>
              </a:ext>
            </a:extLst>
          </p:cNvPr>
          <p:cNvSpPr/>
          <p:nvPr/>
        </p:nvSpPr>
        <p:spPr>
          <a:xfrm>
            <a:off x="1332689" y="2840477"/>
            <a:ext cx="4056433" cy="3540868"/>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rPr>
              <a:t/>
            </a:r>
            <a:br>
              <a:rPr lang="en-US" dirty="0">
                <a:solidFill>
                  <a:schemeClr val="accent1">
                    <a:lumMod val="75000"/>
                  </a:schemeClr>
                </a:solidFill>
              </a:rPr>
            </a:br>
            <a:r>
              <a:rPr lang="en-US" sz="2400" b="0" i="0" dirty="0">
                <a:solidFill>
                  <a:schemeClr val="accent1">
                    <a:lumMod val="75000"/>
                  </a:schemeClr>
                </a:solidFill>
                <a:effectLst/>
                <a:latin typeface="Söhne"/>
              </a:rPr>
              <a:t>The Urban Heat Island (UHI) and the Building Urban Index (BUI) are both indicators of the urbanization process and the development of cities. The BUI is a measure of the proportion of urban built-up areas to the total land area in a given region.</a:t>
            </a:r>
            <a:endParaRPr lang="en-IN" sz="2400" dirty="0">
              <a:solidFill>
                <a:schemeClr val="accent1">
                  <a:lumMod val="75000"/>
                </a:schemeClr>
              </a:solidFill>
            </a:endParaRPr>
          </a:p>
        </p:txBody>
      </p:sp>
      <p:sp>
        <p:nvSpPr>
          <p:cNvPr id="8" name="Rectangle: Rounded Corners 7">
            <a:extLst>
              <a:ext uri="{FF2B5EF4-FFF2-40B4-BE49-F238E27FC236}">
                <a16:creationId xmlns:a16="http://schemas.microsoft.com/office/drawing/2014/main" xmlns="" id="{A2753BCC-9323-A578-016C-BC3697442696}"/>
              </a:ext>
            </a:extLst>
          </p:cNvPr>
          <p:cNvSpPr/>
          <p:nvPr/>
        </p:nvSpPr>
        <p:spPr>
          <a:xfrm>
            <a:off x="7217924" y="2840478"/>
            <a:ext cx="4309354" cy="3540868"/>
          </a:xfrm>
          <a:prstGeom prst="roundRect">
            <a:avLst>
              <a:gd name="adj" fmla="val 765"/>
            </a:avLst>
          </a:prstGeom>
          <a:solidFill>
            <a:srgbClr val="FFFFFF">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latin typeface="+mj-lt"/>
              </a:rPr>
              <a:t>UHI raises the demand for electricity in summer. Companies that supply electricity typically rely on fossil fuel power plants to meet much of this demand, which in turn leads to an increase in air pollutants and greenhouse gas emissions.</a:t>
            </a:r>
          </a:p>
          <a:p>
            <a:pPr algn="ctr"/>
            <a:r>
              <a:rPr lang="en-US" b="0" i="0" dirty="0">
                <a:solidFill>
                  <a:schemeClr val="accent1">
                    <a:lumMod val="75000"/>
                  </a:schemeClr>
                </a:solidFill>
                <a:effectLst/>
                <a:latin typeface="+mj-lt"/>
              </a:rPr>
              <a:t>Understanding the relationship between UHI and air quality is important for developing effective strategies to mitigate the impacts of urbanization on air quality</a:t>
            </a:r>
            <a:r>
              <a:rPr lang="en-US" b="0" i="0" dirty="0">
                <a:solidFill>
                  <a:srgbClr val="D1D5DB"/>
                </a:solidFill>
                <a:effectLst/>
                <a:latin typeface="Söhne"/>
              </a:rPr>
              <a:t>. </a:t>
            </a:r>
            <a:endParaRPr lang="en-IN" dirty="0"/>
          </a:p>
        </p:txBody>
      </p:sp>
    </p:spTree>
    <p:extLst>
      <p:ext uri="{BB962C8B-B14F-4D97-AF65-F5344CB8AC3E}">
        <p14:creationId xmlns:p14="http://schemas.microsoft.com/office/powerpoint/2010/main" xmlns="" val="2531181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46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0AACC32-815A-402C-D637-0897C22D9AD3}"/>
              </a:ext>
            </a:extLst>
          </p:cNvPr>
          <p:cNvSpPr txBox="1"/>
          <p:nvPr/>
        </p:nvSpPr>
        <p:spPr>
          <a:xfrm>
            <a:off x="1566153" y="603115"/>
            <a:ext cx="8492247" cy="584775"/>
          </a:xfrm>
          <a:prstGeom prst="rect">
            <a:avLst/>
          </a:prstGeom>
          <a:noFill/>
        </p:spPr>
        <p:txBody>
          <a:bodyPr wrap="square" rtlCol="0">
            <a:spAutoFit/>
          </a:bodyPr>
          <a:lstStyle/>
          <a:p>
            <a:r>
              <a:rPr lang="en-IN" sz="3200" b="1" u="sng" dirty="0">
                <a:solidFill>
                  <a:schemeClr val="accent1">
                    <a:lumMod val="50000"/>
                  </a:schemeClr>
                </a:solidFill>
              </a:rPr>
              <a:t>1.  SURFACE TEMPERATURE - CHENNAI</a:t>
            </a:r>
          </a:p>
        </p:txBody>
      </p:sp>
      <p:pic>
        <p:nvPicPr>
          <p:cNvPr id="4" name="Picture 3">
            <a:extLst>
              <a:ext uri="{FF2B5EF4-FFF2-40B4-BE49-F238E27FC236}">
                <a16:creationId xmlns:a16="http://schemas.microsoft.com/office/drawing/2014/main" xmlns="" id="{B408268C-FDFF-52B1-6357-501724278873}"/>
              </a:ext>
            </a:extLst>
          </p:cNvPr>
          <p:cNvPicPr>
            <a:picLocks noChangeAspect="1"/>
          </p:cNvPicPr>
          <p:nvPr/>
        </p:nvPicPr>
        <p:blipFill>
          <a:blip r:embed="rId2"/>
          <a:stretch>
            <a:fillRect/>
          </a:stretch>
        </p:blipFill>
        <p:spPr>
          <a:xfrm>
            <a:off x="462062" y="1227232"/>
            <a:ext cx="5031781" cy="2648586"/>
          </a:xfrm>
          <a:prstGeom prst="rect">
            <a:avLst/>
          </a:prstGeom>
        </p:spPr>
      </p:pic>
      <p:pic>
        <p:nvPicPr>
          <p:cNvPr id="5" name="Picture 4">
            <a:extLst>
              <a:ext uri="{FF2B5EF4-FFF2-40B4-BE49-F238E27FC236}">
                <a16:creationId xmlns:a16="http://schemas.microsoft.com/office/drawing/2014/main" xmlns="" id="{F9CAC12D-75A7-A191-1781-3BA34F743867}"/>
              </a:ext>
            </a:extLst>
          </p:cNvPr>
          <p:cNvPicPr>
            <a:picLocks noChangeAspect="1"/>
          </p:cNvPicPr>
          <p:nvPr/>
        </p:nvPicPr>
        <p:blipFill>
          <a:blip r:embed="rId3"/>
          <a:stretch>
            <a:fillRect/>
          </a:stretch>
        </p:blipFill>
        <p:spPr>
          <a:xfrm>
            <a:off x="5812276" y="1202910"/>
            <a:ext cx="5731510" cy="2648585"/>
          </a:xfrm>
          <a:prstGeom prst="rect">
            <a:avLst/>
          </a:prstGeom>
        </p:spPr>
      </p:pic>
      <p:pic>
        <p:nvPicPr>
          <p:cNvPr id="6" name="Picture 5">
            <a:extLst>
              <a:ext uri="{FF2B5EF4-FFF2-40B4-BE49-F238E27FC236}">
                <a16:creationId xmlns:a16="http://schemas.microsoft.com/office/drawing/2014/main" xmlns="" id="{31FB09EF-AAFF-D638-51BD-5AED4B82D093}"/>
              </a:ext>
            </a:extLst>
          </p:cNvPr>
          <p:cNvPicPr>
            <a:picLocks noChangeAspect="1"/>
          </p:cNvPicPr>
          <p:nvPr/>
        </p:nvPicPr>
        <p:blipFill>
          <a:blip r:embed="rId4"/>
          <a:stretch>
            <a:fillRect/>
          </a:stretch>
        </p:blipFill>
        <p:spPr>
          <a:xfrm>
            <a:off x="3424798" y="4273192"/>
            <a:ext cx="5731510" cy="2513965"/>
          </a:xfrm>
          <a:prstGeom prst="rect">
            <a:avLst/>
          </a:prstGeom>
        </p:spPr>
      </p:pic>
      <p:sp>
        <p:nvSpPr>
          <p:cNvPr id="8" name="Rectangle: Rounded Corners 7">
            <a:extLst>
              <a:ext uri="{FF2B5EF4-FFF2-40B4-BE49-F238E27FC236}">
                <a16:creationId xmlns:a16="http://schemas.microsoft.com/office/drawing/2014/main" xmlns="" id="{E21E9C54-E69F-DB2A-EE2C-7AC53627D015}"/>
              </a:ext>
            </a:extLst>
          </p:cNvPr>
          <p:cNvSpPr/>
          <p:nvPr/>
        </p:nvSpPr>
        <p:spPr>
          <a:xfrm>
            <a:off x="4396902" y="3429000"/>
            <a:ext cx="875489" cy="296694"/>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2000</a:t>
            </a:r>
          </a:p>
        </p:txBody>
      </p:sp>
      <p:sp>
        <p:nvSpPr>
          <p:cNvPr id="9" name="Rectangle: Rounded Corners 8">
            <a:extLst>
              <a:ext uri="{FF2B5EF4-FFF2-40B4-BE49-F238E27FC236}">
                <a16:creationId xmlns:a16="http://schemas.microsoft.com/office/drawing/2014/main" xmlns="" id="{CAB6649F-94BB-737D-90AE-48961C85AF46}"/>
              </a:ext>
            </a:extLst>
          </p:cNvPr>
          <p:cNvSpPr/>
          <p:nvPr/>
        </p:nvSpPr>
        <p:spPr>
          <a:xfrm>
            <a:off x="10551268" y="3429000"/>
            <a:ext cx="875489" cy="296694"/>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2010</a:t>
            </a:r>
          </a:p>
        </p:txBody>
      </p:sp>
      <p:sp>
        <p:nvSpPr>
          <p:cNvPr id="10" name="Rectangle: Rounded Corners 9">
            <a:extLst>
              <a:ext uri="{FF2B5EF4-FFF2-40B4-BE49-F238E27FC236}">
                <a16:creationId xmlns:a16="http://schemas.microsoft.com/office/drawing/2014/main" xmlns="" id="{0B7D9490-9FB2-AEC9-47BE-B400907A2998}"/>
              </a:ext>
            </a:extLst>
          </p:cNvPr>
          <p:cNvSpPr/>
          <p:nvPr/>
        </p:nvSpPr>
        <p:spPr>
          <a:xfrm>
            <a:off x="8070715" y="6254885"/>
            <a:ext cx="875489" cy="296694"/>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2022</a:t>
            </a:r>
          </a:p>
        </p:txBody>
      </p:sp>
      <p:pic>
        <p:nvPicPr>
          <p:cNvPr id="12" name="Graphic 11" descr="Arrow Slight curve">
            <a:extLst>
              <a:ext uri="{FF2B5EF4-FFF2-40B4-BE49-F238E27FC236}">
                <a16:creationId xmlns:a16="http://schemas.microsoft.com/office/drawing/2014/main" xmlns="" id="{3C3B3823-E08A-7709-AA55-8EFD4BD4068C}"/>
              </a:ext>
            </a:extLst>
          </p:cNvPr>
          <p:cNvPicPr>
            <a:picLocks noChangeAspect="1"/>
          </p:cNvPicPr>
          <p:nvPr/>
        </p:nvPicPr>
        <p:blipFill>
          <a:blip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5036643" y="2268477"/>
            <a:ext cx="914400" cy="914400"/>
          </a:xfrm>
          <a:prstGeom prst="rect">
            <a:avLst/>
          </a:prstGeom>
        </p:spPr>
      </p:pic>
      <p:pic>
        <p:nvPicPr>
          <p:cNvPr id="14" name="Graphic 13" descr="Arrow Rotate left">
            <a:extLst>
              <a:ext uri="{FF2B5EF4-FFF2-40B4-BE49-F238E27FC236}">
                <a16:creationId xmlns:a16="http://schemas.microsoft.com/office/drawing/2014/main" xmlns="" id="{0BD04C1F-7B8C-6BDF-B5BA-7054A4F54C45}"/>
              </a:ext>
            </a:extLst>
          </p:cNvPr>
          <p:cNvPicPr>
            <a:picLocks noChangeAspect="1"/>
          </p:cNvPicPr>
          <p:nvPr/>
        </p:nvPicPr>
        <p:blipFill>
          <a:blip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7059038" y="3629463"/>
            <a:ext cx="914400" cy="914400"/>
          </a:xfrm>
          <a:prstGeom prst="rect">
            <a:avLst/>
          </a:prstGeom>
        </p:spPr>
      </p:pic>
      <p:pic>
        <p:nvPicPr>
          <p:cNvPr id="11" name="Picture 10" descr="Temp code.png"/>
          <p:cNvPicPr>
            <a:picLocks noChangeAspect="1"/>
          </p:cNvPicPr>
          <p:nvPr/>
        </p:nvPicPr>
        <p:blipFill>
          <a:blip r:embed="rId9"/>
          <a:srcRect b="15453"/>
          <a:stretch>
            <a:fillRect/>
          </a:stretch>
        </p:blipFill>
        <p:spPr>
          <a:xfrm>
            <a:off x="9794465" y="4817229"/>
            <a:ext cx="2073151" cy="1378297"/>
          </a:xfrm>
          <a:prstGeom prst="rect">
            <a:avLst/>
          </a:prstGeom>
        </p:spPr>
      </p:pic>
    </p:spTree>
    <p:extLst>
      <p:ext uri="{BB962C8B-B14F-4D97-AF65-F5344CB8AC3E}">
        <p14:creationId xmlns:p14="http://schemas.microsoft.com/office/powerpoint/2010/main" xmlns="" val="1086117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22000">
              <a:schemeClr val="bg2">
                <a:tint val="97000"/>
                <a:hueMod val="162000"/>
                <a:satMod val="200000"/>
                <a:lumMod val="124000"/>
              </a:schemeClr>
            </a:gs>
            <a:gs pos="74000">
              <a:srgbClr val="E8831F"/>
            </a:gs>
            <a:gs pos="56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89C83A5-627B-94CD-336B-EFB38A32ADAB}"/>
              </a:ext>
            </a:extLst>
          </p:cNvPr>
          <p:cNvPicPr>
            <a:picLocks noChangeAspect="1"/>
          </p:cNvPicPr>
          <p:nvPr/>
        </p:nvPicPr>
        <p:blipFill>
          <a:blip r:embed="rId2"/>
          <a:stretch>
            <a:fillRect/>
          </a:stretch>
        </p:blipFill>
        <p:spPr>
          <a:xfrm>
            <a:off x="1050587" y="252920"/>
            <a:ext cx="9552562" cy="6021420"/>
          </a:xfrm>
          <a:prstGeom prst="rect">
            <a:avLst/>
          </a:prstGeom>
        </p:spPr>
      </p:pic>
    </p:spTree>
    <p:extLst>
      <p:ext uri="{BB962C8B-B14F-4D97-AF65-F5344CB8AC3E}">
        <p14:creationId xmlns:p14="http://schemas.microsoft.com/office/powerpoint/2010/main" xmlns="" val="2843356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4742387-2581-4041-EC02-39478FBEBAA1}"/>
              </a:ext>
            </a:extLst>
          </p:cNvPr>
          <p:cNvSpPr txBox="1"/>
          <p:nvPr/>
        </p:nvSpPr>
        <p:spPr>
          <a:xfrm>
            <a:off x="1410511" y="355219"/>
            <a:ext cx="7739974" cy="584775"/>
          </a:xfrm>
          <a:prstGeom prst="rect">
            <a:avLst/>
          </a:prstGeom>
          <a:noFill/>
        </p:spPr>
        <p:txBody>
          <a:bodyPr wrap="square">
            <a:spAutoFit/>
          </a:bodyPr>
          <a:lstStyle/>
          <a:p>
            <a:r>
              <a:rPr lang="en-IN" sz="3200" b="1" u="sng" dirty="0">
                <a:solidFill>
                  <a:schemeClr val="accent1">
                    <a:lumMod val="50000"/>
                  </a:schemeClr>
                </a:solidFill>
              </a:rPr>
              <a:t>SURFACE TEMPERATURE -VELLORE</a:t>
            </a:r>
          </a:p>
        </p:txBody>
      </p:sp>
      <p:pic>
        <p:nvPicPr>
          <p:cNvPr id="5" name="Picture 4">
            <a:extLst>
              <a:ext uri="{FF2B5EF4-FFF2-40B4-BE49-F238E27FC236}">
                <a16:creationId xmlns:a16="http://schemas.microsoft.com/office/drawing/2014/main" xmlns="" id="{1CB2196C-6547-7452-CE31-5BB26BE90E3E}"/>
              </a:ext>
            </a:extLst>
          </p:cNvPr>
          <p:cNvPicPr>
            <a:picLocks noChangeAspect="1"/>
          </p:cNvPicPr>
          <p:nvPr/>
        </p:nvPicPr>
        <p:blipFill>
          <a:blip r:embed="rId2"/>
          <a:stretch>
            <a:fillRect/>
          </a:stretch>
        </p:blipFill>
        <p:spPr>
          <a:xfrm>
            <a:off x="291830" y="1420238"/>
            <a:ext cx="5439679" cy="2675674"/>
          </a:xfrm>
          <a:prstGeom prst="rect">
            <a:avLst/>
          </a:prstGeom>
        </p:spPr>
      </p:pic>
      <p:pic>
        <p:nvPicPr>
          <p:cNvPr id="6" name="Picture 5">
            <a:extLst>
              <a:ext uri="{FF2B5EF4-FFF2-40B4-BE49-F238E27FC236}">
                <a16:creationId xmlns:a16="http://schemas.microsoft.com/office/drawing/2014/main" xmlns="" id="{A7E623A3-E56A-3153-8FDF-E78CD6600DED}"/>
              </a:ext>
            </a:extLst>
          </p:cNvPr>
          <p:cNvPicPr>
            <a:picLocks noChangeAspect="1"/>
          </p:cNvPicPr>
          <p:nvPr/>
        </p:nvPicPr>
        <p:blipFill>
          <a:blip r:embed="rId3"/>
          <a:stretch>
            <a:fillRect/>
          </a:stretch>
        </p:blipFill>
        <p:spPr>
          <a:xfrm>
            <a:off x="6284730" y="1497492"/>
            <a:ext cx="5731510" cy="2598420"/>
          </a:xfrm>
          <a:prstGeom prst="rect">
            <a:avLst/>
          </a:prstGeom>
        </p:spPr>
      </p:pic>
      <p:pic>
        <p:nvPicPr>
          <p:cNvPr id="7" name="Picture 6">
            <a:extLst>
              <a:ext uri="{FF2B5EF4-FFF2-40B4-BE49-F238E27FC236}">
                <a16:creationId xmlns:a16="http://schemas.microsoft.com/office/drawing/2014/main" xmlns="" id="{648C8D23-F24A-9F3B-C5C8-60865A6FF6BA}"/>
              </a:ext>
            </a:extLst>
          </p:cNvPr>
          <p:cNvPicPr>
            <a:picLocks noChangeAspect="1"/>
          </p:cNvPicPr>
          <p:nvPr/>
        </p:nvPicPr>
        <p:blipFill>
          <a:blip r:embed="rId4"/>
          <a:stretch>
            <a:fillRect/>
          </a:stretch>
        </p:blipFill>
        <p:spPr>
          <a:xfrm>
            <a:off x="2937754" y="4260715"/>
            <a:ext cx="5924144" cy="2393004"/>
          </a:xfrm>
          <a:prstGeom prst="rect">
            <a:avLst/>
          </a:prstGeom>
        </p:spPr>
      </p:pic>
      <p:pic>
        <p:nvPicPr>
          <p:cNvPr id="9" name="Graphic 8" descr="Arrow Slight curve">
            <a:extLst>
              <a:ext uri="{FF2B5EF4-FFF2-40B4-BE49-F238E27FC236}">
                <a16:creationId xmlns:a16="http://schemas.microsoft.com/office/drawing/2014/main" xmlns="" id="{FA2234C9-6A50-9318-770F-6D8F0073DC5A}"/>
              </a:ext>
            </a:extLst>
          </p:cNvPr>
          <p:cNvPicPr>
            <a:picLocks noChangeAspect="1"/>
          </p:cNvPicPr>
          <p:nvPr/>
        </p:nvPicPr>
        <p:blipFill>
          <a:blip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5550920" y="2339502"/>
            <a:ext cx="914400" cy="914400"/>
          </a:xfrm>
          <a:prstGeom prst="rect">
            <a:avLst/>
          </a:prstGeom>
        </p:spPr>
      </p:pic>
      <p:pic>
        <p:nvPicPr>
          <p:cNvPr id="11" name="Graphic 10" descr="Arrow Rotate left">
            <a:extLst>
              <a:ext uri="{FF2B5EF4-FFF2-40B4-BE49-F238E27FC236}">
                <a16:creationId xmlns:a16="http://schemas.microsoft.com/office/drawing/2014/main" xmlns="" id="{7DBA17B5-25DB-AD9F-EA59-1F5645B2FBD3}"/>
              </a:ext>
            </a:extLst>
          </p:cNvPr>
          <p:cNvPicPr>
            <a:picLocks noChangeAspect="1"/>
          </p:cNvPicPr>
          <p:nvPr/>
        </p:nvPicPr>
        <p:blipFill>
          <a:blip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6505558" y="3665179"/>
            <a:ext cx="914400" cy="914400"/>
          </a:xfrm>
          <a:prstGeom prst="rect">
            <a:avLst/>
          </a:prstGeom>
        </p:spPr>
      </p:pic>
      <p:sp>
        <p:nvSpPr>
          <p:cNvPr id="12" name="Rectangle: Rounded Corners 11">
            <a:extLst>
              <a:ext uri="{FF2B5EF4-FFF2-40B4-BE49-F238E27FC236}">
                <a16:creationId xmlns:a16="http://schemas.microsoft.com/office/drawing/2014/main" xmlns="" id="{9E5A309D-545A-2498-BEFE-2D3AA4B80234}"/>
              </a:ext>
            </a:extLst>
          </p:cNvPr>
          <p:cNvSpPr/>
          <p:nvPr/>
        </p:nvSpPr>
        <p:spPr>
          <a:xfrm>
            <a:off x="4640094" y="3665179"/>
            <a:ext cx="910826" cy="342617"/>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2000</a:t>
            </a:r>
          </a:p>
        </p:txBody>
      </p:sp>
      <p:sp>
        <p:nvSpPr>
          <p:cNvPr id="13" name="Rectangle: Rounded Corners 12">
            <a:extLst>
              <a:ext uri="{FF2B5EF4-FFF2-40B4-BE49-F238E27FC236}">
                <a16:creationId xmlns:a16="http://schemas.microsoft.com/office/drawing/2014/main" xmlns="" id="{4417B732-15ED-9A38-AF72-E403468B1947}"/>
              </a:ext>
            </a:extLst>
          </p:cNvPr>
          <p:cNvSpPr/>
          <p:nvPr/>
        </p:nvSpPr>
        <p:spPr>
          <a:xfrm>
            <a:off x="10973005" y="3664388"/>
            <a:ext cx="910826" cy="342617"/>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2010</a:t>
            </a:r>
          </a:p>
        </p:txBody>
      </p:sp>
      <p:sp>
        <p:nvSpPr>
          <p:cNvPr id="14" name="Rectangle: Rounded Corners 13">
            <a:extLst>
              <a:ext uri="{FF2B5EF4-FFF2-40B4-BE49-F238E27FC236}">
                <a16:creationId xmlns:a16="http://schemas.microsoft.com/office/drawing/2014/main" xmlns="" id="{01CFA21D-7679-2F06-384E-A1568B3FD0F3}"/>
              </a:ext>
            </a:extLst>
          </p:cNvPr>
          <p:cNvSpPr/>
          <p:nvPr/>
        </p:nvSpPr>
        <p:spPr>
          <a:xfrm>
            <a:off x="7727005" y="6160164"/>
            <a:ext cx="910826" cy="342617"/>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2022</a:t>
            </a:r>
          </a:p>
        </p:txBody>
      </p:sp>
      <p:pic>
        <p:nvPicPr>
          <p:cNvPr id="15" name="Picture 14" descr="Temp code.png"/>
          <p:cNvPicPr>
            <a:picLocks noChangeAspect="1"/>
          </p:cNvPicPr>
          <p:nvPr/>
        </p:nvPicPr>
        <p:blipFill>
          <a:blip r:embed="rId9"/>
          <a:srcRect b="15579"/>
          <a:stretch>
            <a:fillRect/>
          </a:stretch>
        </p:blipFill>
        <p:spPr>
          <a:xfrm>
            <a:off x="9439901" y="4639948"/>
            <a:ext cx="2568163" cy="1704869"/>
          </a:xfrm>
          <a:prstGeom prst="rect">
            <a:avLst/>
          </a:prstGeom>
        </p:spPr>
      </p:pic>
    </p:spTree>
    <p:extLst>
      <p:ext uri="{BB962C8B-B14F-4D97-AF65-F5344CB8AC3E}">
        <p14:creationId xmlns:p14="http://schemas.microsoft.com/office/powerpoint/2010/main" xmlns="" val="1061322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64D8545-8452-31B5-DE1E-B9AFDAC7F85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xmlns="" id="{8B5937C5-579C-D404-941F-B9C1CA238341}"/>
              </a:ext>
            </a:extLst>
          </p:cNvPr>
          <p:cNvSpPr/>
          <p:nvPr/>
        </p:nvSpPr>
        <p:spPr>
          <a:xfrm>
            <a:off x="3151762" y="535021"/>
            <a:ext cx="5583676" cy="904673"/>
          </a:xfrm>
          <a:prstGeom prst="roundRect">
            <a:avLst/>
          </a:prstGeom>
          <a:solidFill>
            <a:srgbClr val="FFFFFF">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u="sng" dirty="0">
                <a:solidFill>
                  <a:schemeClr val="accent1">
                    <a:lumMod val="50000"/>
                  </a:schemeClr>
                </a:solidFill>
              </a:rPr>
              <a:t>INFERENCE</a:t>
            </a:r>
          </a:p>
        </p:txBody>
      </p:sp>
      <p:sp>
        <p:nvSpPr>
          <p:cNvPr id="5" name="Rectangle: Rounded Corners 4">
            <a:extLst>
              <a:ext uri="{FF2B5EF4-FFF2-40B4-BE49-F238E27FC236}">
                <a16:creationId xmlns:a16="http://schemas.microsoft.com/office/drawing/2014/main" xmlns="" id="{A52DE93B-DC17-280F-9CDB-547837F7380C}"/>
              </a:ext>
            </a:extLst>
          </p:cNvPr>
          <p:cNvSpPr/>
          <p:nvPr/>
        </p:nvSpPr>
        <p:spPr>
          <a:xfrm>
            <a:off x="1071663" y="1974715"/>
            <a:ext cx="10048673" cy="1906621"/>
          </a:xfrm>
          <a:prstGeom prst="roundRect">
            <a:avLst/>
          </a:prstGeom>
          <a:solidFill>
            <a:srgbClr val="FFFF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7000"/>
              </a:lnSpc>
              <a:spcAft>
                <a:spcPts val="800"/>
              </a:spcAft>
            </a:pPr>
            <a:r>
              <a:rPr lang="en-IN" sz="2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Temperature of Chennai as well as Vellore shows an increasing trend over the years.</a:t>
            </a:r>
            <a:r>
              <a:rPr lang="en-US" sz="2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Due to the fast urbanization that both cities experienced during the period of study, the UHI effect has grown in both cities.</a:t>
            </a:r>
            <a:endParaRPr lang="en-IN" sz="2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xmlns="" id="{1FC3F181-643A-9EDF-7467-309D0BAB4805}"/>
              </a:ext>
            </a:extLst>
          </p:cNvPr>
          <p:cNvSpPr/>
          <p:nvPr/>
        </p:nvSpPr>
        <p:spPr>
          <a:xfrm>
            <a:off x="1108952" y="4484450"/>
            <a:ext cx="10048673" cy="2140085"/>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UHI effect is greater in Chennai: Compared to Vellore, Chennai is a larger and more developed urban </a:t>
            </a:r>
            <a:r>
              <a:rPr lang="en-US" sz="2800" dirty="0" err="1">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centre</a:t>
            </a:r>
            <a:r>
              <a:rPr lang="en-US"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 hence the UHI effect is greater there. As a result, Chennai's temperature is higher than Vellore's.</a:t>
            </a:r>
            <a:endParaRPr lang="en-IN"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72173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D867A0A-D9B4-3215-221B-0AAD337D031E}"/>
              </a:ext>
            </a:extLst>
          </p:cNvPr>
          <p:cNvSpPr txBox="1"/>
          <p:nvPr/>
        </p:nvSpPr>
        <p:spPr>
          <a:xfrm>
            <a:off x="2538918" y="447473"/>
            <a:ext cx="8035047" cy="584775"/>
          </a:xfrm>
          <a:prstGeom prst="rect">
            <a:avLst/>
          </a:prstGeom>
          <a:noFill/>
        </p:spPr>
        <p:txBody>
          <a:bodyPr wrap="square" rtlCol="0">
            <a:spAutoFit/>
          </a:bodyPr>
          <a:lstStyle/>
          <a:p>
            <a:r>
              <a:rPr lang="en-IN" sz="3200" b="1" u="sng" dirty="0">
                <a:solidFill>
                  <a:schemeClr val="accent1">
                    <a:lumMod val="50000"/>
                  </a:schemeClr>
                </a:solidFill>
              </a:rPr>
              <a:t>2.  Vegetation cover- Chennai</a:t>
            </a:r>
          </a:p>
        </p:txBody>
      </p:sp>
      <p:pic>
        <p:nvPicPr>
          <p:cNvPr id="3" name="Picture 2">
            <a:extLst>
              <a:ext uri="{FF2B5EF4-FFF2-40B4-BE49-F238E27FC236}">
                <a16:creationId xmlns:a16="http://schemas.microsoft.com/office/drawing/2014/main" xmlns="" id="{4A6F021D-D10C-D622-3618-1FEA0B40155F}"/>
              </a:ext>
            </a:extLst>
          </p:cNvPr>
          <p:cNvPicPr>
            <a:picLocks noChangeAspect="1"/>
          </p:cNvPicPr>
          <p:nvPr/>
        </p:nvPicPr>
        <p:blipFill>
          <a:blip r:embed="rId2"/>
          <a:stretch>
            <a:fillRect/>
          </a:stretch>
        </p:blipFill>
        <p:spPr>
          <a:xfrm>
            <a:off x="660933" y="1759129"/>
            <a:ext cx="4501758" cy="2180354"/>
          </a:xfrm>
          <a:prstGeom prst="rect">
            <a:avLst/>
          </a:prstGeom>
        </p:spPr>
      </p:pic>
      <p:pic>
        <p:nvPicPr>
          <p:cNvPr id="4" name="Picture 3">
            <a:extLst>
              <a:ext uri="{FF2B5EF4-FFF2-40B4-BE49-F238E27FC236}">
                <a16:creationId xmlns:a16="http://schemas.microsoft.com/office/drawing/2014/main" xmlns="" id="{199F9369-F10F-67C9-46B4-ED7465C87325}"/>
              </a:ext>
            </a:extLst>
          </p:cNvPr>
          <p:cNvPicPr>
            <a:picLocks noChangeAspect="1"/>
          </p:cNvPicPr>
          <p:nvPr/>
        </p:nvPicPr>
        <p:blipFill>
          <a:blip r:embed="rId3"/>
          <a:stretch>
            <a:fillRect/>
          </a:stretch>
        </p:blipFill>
        <p:spPr>
          <a:xfrm>
            <a:off x="6037525" y="1759128"/>
            <a:ext cx="4536440" cy="2180355"/>
          </a:xfrm>
          <a:prstGeom prst="rect">
            <a:avLst/>
          </a:prstGeom>
        </p:spPr>
      </p:pic>
      <p:pic>
        <p:nvPicPr>
          <p:cNvPr id="5" name="Picture 4">
            <a:extLst>
              <a:ext uri="{FF2B5EF4-FFF2-40B4-BE49-F238E27FC236}">
                <a16:creationId xmlns:a16="http://schemas.microsoft.com/office/drawing/2014/main" xmlns="" id="{5DFC18BF-AC14-2CC0-3887-D1132A6CF619}"/>
              </a:ext>
            </a:extLst>
          </p:cNvPr>
          <p:cNvPicPr>
            <a:picLocks noChangeAspect="1"/>
          </p:cNvPicPr>
          <p:nvPr/>
        </p:nvPicPr>
        <p:blipFill>
          <a:blip r:embed="rId4"/>
          <a:stretch>
            <a:fillRect/>
          </a:stretch>
        </p:blipFill>
        <p:spPr>
          <a:xfrm>
            <a:off x="2943886" y="4338536"/>
            <a:ext cx="5731510" cy="2266544"/>
          </a:xfrm>
          <a:prstGeom prst="rect">
            <a:avLst/>
          </a:prstGeom>
        </p:spPr>
      </p:pic>
      <p:sp>
        <p:nvSpPr>
          <p:cNvPr id="6" name="Rectangle: Rounded Corners 5">
            <a:extLst>
              <a:ext uri="{FF2B5EF4-FFF2-40B4-BE49-F238E27FC236}">
                <a16:creationId xmlns:a16="http://schemas.microsoft.com/office/drawing/2014/main" xmlns="" id="{B4B79994-3638-36BB-3A18-A80258FA4ECF}"/>
              </a:ext>
            </a:extLst>
          </p:cNvPr>
          <p:cNvSpPr/>
          <p:nvPr/>
        </p:nvSpPr>
        <p:spPr>
          <a:xfrm>
            <a:off x="671209" y="1760706"/>
            <a:ext cx="943582" cy="340468"/>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50000"/>
                  </a:schemeClr>
                </a:solidFill>
              </a:rPr>
              <a:t>2000</a:t>
            </a:r>
          </a:p>
        </p:txBody>
      </p:sp>
      <p:sp>
        <p:nvSpPr>
          <p:cNvPr id="7" name="Rectangle: Rounded Corners 6">
            <a:extLst>
              <a:ext uri="{FF2B5EF4-FFF2-40B4-BE49-F238E27FC236}">
                <a16:creationId xmlns:a16="http://schemas.microsoft.com/office/drawing/2014/main" xmlns="" id="{B5522392-CE5B-3A03-5657-55E7809A31B4}"/>
              </a:ext>
            </a:extLst>
          </p:cNvPr>
          <p:cNvSpPr/>
          <p:nvPr/>
        </p:nvSpPr>
        <p:spPr>
          <a:xfrm>
            <a:off x="3177703" y="4433340"/>
            <a:ext cx="943582" cy="340468"/>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50000"/>
                  </a:schemeClr>
                </a:solidFill>
              </a:rPr>
              <a:t>2022</a:t>
            </a:r>
          </a:p>
        </p:txBody>
      </p:sp>
      <p:sp>
        <p:nvSpPr>
          <p:cNvPr id="8" name="Rectangle: Rounded Corners 7">
            <a:extLst>
              <a:ext uri="{FF2B5EF4-FFF2-40B4-BE49-F238E27FC236}">
                <a16:creationId xmlns:a16="http://schemas.microsoft.com/office/drawing/2014/main" xmlns="" id="{133977E4-EE7B-0C3E-7D96-38FDC06E2C61}"/>
              </a:ext>
            </a:extLst>
          </p:cNvPr>
          <p:cNvSpPr/>
          <p:nvPr/>
        </p:nvSpPr>
        <p:spPr>
          <a:xfrm>
            <a:off x="6656962" y="1760706"/>
            <a:ext cx="943582" cy="340468"/>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50000"/>
                  </a:schemeClr>
                </a:solidFill>
              </a:rPr>
              <a:t>2010</a:t>
            </a:r>
          </a:p>
        </p:txBody>
      </p:sp>
      <p:pic>
        <p:nvPicPr>
          <p:cNvPr id="9" name="Graphic 8" descr="Arrow Slight curve">
            <a:extLst>
              <a:ext uri="{FF2B5EF4-FFF2-40B4-BE49-F238E27FC236}">
                <a16:creationId xmlns:a16="http://schemas.microsoft.com/office/drawing/2014/main" xmlns="" id="{CCC6F76A-4B81-8855-4C77-D4F74D68E65A}"/>
              </a:ext>
            </a:extLst>
          </p:cNvPr>
          <p:cNvPicPr>
            <a:picLocks noChangeAspect="1"/>
          </p:cNvPicPr>
          <p:nvPr/>
        </p:nvPicPr>
        <p:blipFill>
          <a:blip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4776281" y="2304776"/>
            <a:ext cx="1731523" cy="914400"/>
          </a:xfrm>
          <a:prstGeom prst="rect">
            <a:avLst/>
          </a:prstGeom>
        </p:spPr>
      </p:pic>
      <p:pic>
        <p:nvPicPr>
          <p:cNvPr id="10" name="Graphic 9" descr="Arrow Rotate left">
            <a:extLst>
              <a:ext uri="{FF2B5EF4-FFF2-40B4-BE49-F238E27FC236}">
                <a16:creationId xmlns:a16="http://schemas.microsoft.com/office/drawing/2014/main" xmlns="" id="{EFFA17D6-568B-8BAC-FC42-CCFC73D69D7B}"/>
              </a:ext>
            </a:extLst>
          </p:cNvPr>
          <p:cNvPicPr>
            <a:picLocks noChangeAspect="1"/>
          </p:cNvPicPr>
          <p:nvPr/>
        </p:nvPicPr>
        <p:blipFill>
          <a:blip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6254884" y="3367044"/>
            <a:ext cx="1118681" cy="1179523"/>
          </a:xfrm>
          <a:prstGeom prst="rect">
            <a:avLst/>
          </a:prstGeom>
        </p:spPr>
      </p:pic>
      <p:pic>
        <p:nvPicPr>
          <p:cNvPr id="11" name="Picture 10" descr="NDVI BUI CODE.png"/>
          <p:cNvPicPr>
            <a:picLocks noChangeAspect="1"/>
          </p:cNvPicPr>
          <p:nvPr/>
        </p:nvPicPr>
        <p:blipFill>
          <a:blip r:embed="rId9"/>
          <a:stretch>
            <a:fillRect/>
          </a:stretch>
        </p:blipFill>
        <p:spPr>
          <a:xfrm>
            <a:off x="9223198" y="4737158"/>
            <a:ext cx="2591025" cy="1638442"/>
          </a:xfrm>
          <a:prstGeom prst="rect">
            <a:avLst/>
          </a:prstGeom>
        </p:spPr>
      </p:pic>
    </p:spTree>
    <p:extLst>
      <p:ext uri="{BB962C8B-B14F-4D97-AF65-F5344CB8AC3E}">
        <p14:creationId xmlns:p14="http://schemas.microsoft.com/office/powerpoint/2010/main" xmlns="" val="1861867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83009C2-83F5-EB76-8984-0272430035C9}"/>
              </a:ext>
            </a:extLst>
          </p:cNvPr>
          <p:cNvSpPr txBox="1"/>
          <p:nvPr/>
        </p:nvSpPr>
        <p:spPr>
          <a:xfrm>
            <a:off x="3336587" y="452496"/>
            <a:ext cx="6108970" cy="584775"/>
          </a:xfrm>
          <a:prstGeom prst="rect">
            <a:avLst/>
          </a:prstGeom>
          <a:noFill/>
        </p:spPr>
        <p:txBody>
          <a:bodyPr wrap="square">
            <a:spAutoFit/>
          </a:bodyPr>
          <a:lstStyle/>
          <a:p>
            <a:r>
              <a:rPr lang="en-IN" sz="3200" b="1" u="sng" dirty="0">
                <a:solidFill>
                  <a:schemeClr val="accent1">
                    <a:lumMod val="50000"/>
                  </a:schemeClr>
                </a:solidFill>
              </a:rPr>
              <a:t>2.  Vegetation cover-Vellore</a:t>
            </a:r>
          </a:p>
        </p:txBody>
      </p:sp>
      <p:pic>
        <p:nvPicPr>
          <p:cNvPr id="4" name="Picture 3">
            <a:extLst>
              <a:ext uri="{FF2B5EF4-FFF2-40B4-BE49-F238E27FC236}">
                <a16:creationId xmlns:a16="http://schemas.microsoft.com/office/drawing/2014/main" xmlns="" id="{C820BB0D-50DF-C9A7-3A44-88E75D4D8841}"/>
              </a:ext>
            </a:extLst>
          </p:cNvPr>
          <p:cNvPicPr>
            <a:picLocks noChangeAspect="1"/>
          </p:cNvPicPr>
          <p:nvPr/>
        </p:nvPicPr>
        <p:blipFill>
          <a:blip r:embed="rId2"/>
          <a:stretch>
            <a:fillRect/>
          </a:stretch>
        </p:blipFill>
        <p:spPr>
          <a:xfrm>
            <a:off x="470832" y="1659762"/>
            <a:ext cx="5151755" cy="2357762"/>
          </a:xfrm>
          <a:prstGeom prst="rect">
            <a:avLst/>
          </a:prstGeom>
        </p:spPr>
      </p:pic>
      <p:pic>
        <p:nvPicPr>
          <p:cNvPr id="5" name="Picture 4">
            <a:extLst>
              <a:ext uri="{FF2B5EF4-FFF2-40B4-BE49-F238E27FC236}">
                <a16:creationId xmlns:a16="http://schemas.microsoft.com/office/drawing/2014/main" xmlns="" id="{5D57CD53-7CBB-AC1E-96E9-1909EBF668E5}"/>
              </a:ext>
            </a:extLst>
          </p:cNvPr>
          <p:cNvPicPr>
            <a:picLocks noChangeAspect="1"/>
          </p:cNvPicPr>
          <p:nvPr/>
        </p:nvPicPr>
        <p:blipFill>
          <a:blip r:embed="rId3"/>
          <a:stretch>
            <a:fillRect/>
          </a:stretch>
        </p:blipFill>
        <p:spPr>
          <a:xfrm>
            <a:off x="6391072" y="1659762"/>
            <a:ext cx="5151755" cy="2357762"/>
          </a:xfrm>
          <a:prstGeom prst="rect">
            <a:avLst/>
          </a:prstGeom>
        </p:spPr>
      </p:pic>
      <p:pic>
        <p:nvPicPr>
          <p:cNvPr id="6" name="Picture 5">
            <a:extLst>
              <a:ext uri="{FF2B5EF4-FFF2-40B4-BE49-F238E27FC236}">
                <a16:creationId xmlns:a16="http://schemas.microsoft.com/office/drawing/2014/main" xmlns="" id="{E3D53514-8336-75E9-C3E9-F318D78C436E}"/>
              </a:ext>
            </a:extLst>
          </p:cNvPr>
          <p:cNvPicPr>
            <a:picLocks noChangeAspect="1"/>
          </p:cNvPicPr>
          <p:nvPr/>
        </p:nvPicPr>
        <p:blipFill>
          <a:blip r:embed="rId4"/>
          <a:stretch>
            <a:fillRect/>
          </a:stretch>
        </p:blipFill>
        <p:spPr>
          <a:xfrm>
            <a:off x="2935174" y="4243766"/>
            <a:ext cx="5731510" cy="2357763"/>
          </a:xfrm>
          <a:prstGeom prst="rect">
            <a:avLst/>
          </a:prstGeom>
        </p:spPr>
      </p:pic>
      <p:sp>
        <p:nvSpPr>
          <p:cNvPr id="7" name="Rectangle: Rounded Corners 6">
            <a:extLst>
              <a:ext uri="{FF2B5EF4-FFF2-40B4-BE49-F238E27FC236}">
                <a16:creationId xmlns:a16="http://schemas.microsoft.com/office/drawing/2014/main" xmlns="" id="{72BF5D84-E3EC-75EF-B6CB-63D4904A1D8A}"/>
              </a:ext>
            </a:extLst>
          </p:cNvPr>
          <p:cNvSpPr/>
          <p:nvPr/>
        </p:nvSpPr>
        <p:spPr>
          <a:xfrm>
            <a:off x="671209" y="1760706"/>
            <a:ext cx="943582" cy="340468"/>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50000"/>
                  </a:schemeClr>
                </a:solidFill>
              </a:rPr>
              <a:t>2000</a:t>
            </a:r>
          </a:p>
        </p:txBody>
      </p:sp>
      <p:sp>
        <p:nvSpPr>
          <p:cNvPr id="8" name="Rectangle: Rounded Corners 7">
            <a:extLst>
              <a:ext uri="{FF2B5EF4-FFF2-40B4-BE49-F238E27FC236}">
                <a16:creationId xmlns:a16="http://schemas.microsoft.com/office/drawing/2014/main" xmlns="" id="{B6B99DF4-73BD-C57C-9FAE-5B981D4B8701}"/>
              </a:ext>
            </a:extLst>
          </p:cNvPr>
          <p:cNvSpPr/>
          <p:nvPr/>
        </p:nvSpPr>
        <p:spPr>
          <a:xfrm>
            <a:off x="3049952" y="4299547"/>
            <a:ext cx="943582" cy="340468"/>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50000"/>
                  </a:schemeClr>
                </a:solidFill>
              </a:rPr>
              <a:t>2020</a:t>
            </a:r>
          </a:p>
        </p:txBody>
      </p:sp>
      <p:sp>
        <p:nvSpPr>
          <p:cNvPr id="9" name="Rectangle: Rounded Corners 8">
            <a:extLst>
              <a:ext uri="{FF2B5EF4-FFF2-40B4-BE49-F238E27FC236}">
                <a16:creationId xmlns:a16="http://schemas.microsoft.com/office/drawing/2014/main" xmlns="" id="{74630876-474B-40C1-4923-63B9996F5095}"/>
              </a:ext>
            </a:extLst>
          </p:cNvPr>
          <p:cNvSpPr/>
          <p:nvPr/>
        </p:nvSpPr>
        <p:spPr>
          <a:xfrm>
            <a:off x="6606703" y="1760706"/>
            <a:ext cx="943582" cy="340468"/>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50000"/>
                  </a:schemeClr>
                </a:solidFill>
              </a:rPr>
              <a:t>2010</a:t>
            </a:r>
          </a:p>
        </p:txBody>
      </p:sp>
      <p:pic>
        <p:nvPicPr>
          <p:cNvPr id="10" name="Graphic 9" descr="Arrow Slight curve">
            <a:extLst>
              <a:ext uri="{FF2B5EF4-FFF2-40B4-BE49-F238E27FC236}">
                <a16:creationId xmlns:a16="http://schemas.microsoft.com/office/drawing/2014/main" xmlns="" id="{C628CB56-8877-33EE-951C-935C7F1819D5}"/>
              </a:ext>
            </a:extLst>
          </p:cNvPr>
          <p:cNvPicPr>
            <a:picLocks noChangeAspect="1"/>
          </p:cNvPicPr>
          <p:nvPr/>
        </p:nvPicPr>
        <p:blipFill>
          <a:blip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5550920" y="2339502"/>
            <a:ext cx="914400" cy="914400"/>
          </a:xfrm>
          <a:prstGeom prst="rect">
            <a:avLst/>
          </a:prstGeom>
        </p:spPr>
      </p:pic>
      <p:pic>
        <p:nvPicPr>
          <p:cNvPr id="11" name="Graphic 10" descr="Arrow Rotate left">
            <a:extLst>
              <a:ext uri="{FF2B5EF4-FFF2-40B4-BE49-F238E27FC236}">
                <a16:creationId xmlns:a16="http://schemas.microsoft.com/office/drawing/2014/main" xmlns="" id="{BD7183F4-C9AA-70B1-A765-12D3973E6715}"/>
              </a:ext>
            </a:extLst>
          </p:cNvPr>
          <p:cNvPicPr>
            <a:picLocks noChangeAspect="1"/>
          </p:cNvPicPr>
          <p:nvPr/>
        </p:nvPicPr>
        <p:blipFill>
          <a:blip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6465320" y="3661268"/>
            <a:ext cx="914400" cy="914400"/>
          </a:xfrm>
          <a:prstGeom prst="rect">
            <a:avLst/>
          </a:prstGeom>
        </p:spPr>
      </p:pic>
    </p:spTree>
    <p:extLst>
      <p:ext uri="{BB962C8B-B14F-4D97-AF65-F5344CB8AC3E}">
        <p14:creationId xmlns:p14="http://schemas.microsoft.com/office/powerpoint/2010/main" xmlns="" val="1571992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65E6495-17BB-193D-CF0F-209A026AF8A1}"/>
              </a:ext>
            </a:extLst>
          </p:cNvPr>
          <p:cNvSpPr txBox="1"/>
          <p:nvPr/>
        </p:nvSpPr>
        <p:spPr>
          <a:xfrm>
            <a:off x="3638145" y="462223"/>
            <a:ext cx="6108970" cy="584775"/>
          </a:xfrm>
          <a:prstGeom prst="rect">
            <a:avLst/>
          </a:prstGeom>
          <a:noFill/>
        </p:spPr>
        <p:txBody>
          <a:bodyPr wrap="square">
            <a:spAutoFit/>
          </a:bodyPr>
          <a:lstStyle/>
          <a:p>
            <a:r>
              <a:rPr lang="en-IN" sz="3200" b="1" u="sng" dirty="0">
                <a:solidFill>
                  <a:schemeClr val="accent1">
                    <a:lumMod val="50000"/>
                  </a:schemeClr>
                </a:solidFill>
              </a:rPr>
              <a:t>3.  Built up index - Chennai</a:t>
            </a:r>
          </a:p>
        </p:txBody>
      </p:sp>
      <p:pic>
        <p:nvPicPr>
          <p:cNvPr id="5" name="Picture 4">
            <a:extLst>
              <a:ext uri="{FF2B5EF4-FFF2-40B4-BE49-F238E27FC236}">
                <a16:creationId xmlns:a16="http://schemas.microsoft.com/office/drawing/2014/main" xmlns="" id="{6AC1539C-727A-A9A6-75B0-C2C0431F4F84}"/>
              </a:ext>
            </a:extLst>
          </p:cNvPr>
          <p:cNvPicPr>
            <a:picLocks noChangeAspect="1"/>
          </p:cNvPicPr>
          <p:nvPr/>
        </p:nvPicPr>
        <p:blipFill>
          <a:blip r:embed="rId2"/>
          <a:stretch>
            <a:fillRect/>
          </a:stretch>
        </p:blipFill>
        <p:spPr>
          <a:xfrm>
            <a:off x="195217" y="2145300"/>
            <a:ext cx="5731510" cy="3436242"/>
          </a:xfrm>
          <a:prstGeom prst="rect">
            <a:avLst/>
          </a:prstGeom>
        </p:spPr>
      </p:pic>
      <p:pic>
        <p:nvPicPr>
          <p:cNvPr id="6" name="Picture 5">
            <a:extLst>
              <a:ext uri="{FF2B5EF4-FFF2-40B4-BE49-F238E27FC236}">
                <a16:creationId xmlns:a16="http://schemas.microsoft.com/office/drawing/2014/main" xmlns="" id="{F8B41B43-2E5B-5E3E-D272-AAC4F999FD28}"/>
              </a:ext>
            </a:extLst>
          </p:cNvPr>
          <p:cNvPicPr>
            <a:picLocks noChangeAspect="1"/>
          </p:cNvPicPr>
          <p:nvPr/>
        </p:nvPicPr>
        <p:blipFill>
          <a:blip r:embed="rId3"/>
          <a:stretch>
            <a:fillRect/>
          </a:stretch>
        </p:blipFill>
        <p:spPr>
          <a:xfrm>
            <a:off x="6096000" y="2145300"/>
            <a:ext cx="5731510" cy="3436242"/>
          </a:xfrm>
          <a:prstGeom prst="rect">
            <a:avLst/>
          </a:prstGeom>
        </p:spPr>
      </p:pic>
      <p:sp>
        <p:nvSpPr>
          <p:cNvPr id="7" name="Rectangle: Rounded Corners 6">
            <a:extLst>
              <a:ext uri="{FF2B5EF4-FFF2-40B4-BE49-F238E27FC236}">
                <a16:creationId xmlns:a16="http://schemas.microsoft.com/office/drawing/2014/main" xmlns="" id="{2DA82A2D-B65A-F8E1-25D7-8D0818806101}"/>
              </a:ext>
            </a:extLst>
          </p:cNvPr>
          <p:cNvSpPr/>
          <p:nvPr/>
        </p:nvSpPr>
        <p:spPr>
          <a:xfrm>
            <a:off x="535022" y="2311940"/>
            <a:ext cx="943582" cy="340468"/>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50000"/>
                  </a:schemeClr>
                </a:solidFill>
              </a:rPr>
              <a:t>2010</a:t>
            </a:r>
          </a:p>
        </p:txBody>
      </p:sp>
      <p:sp>
        <p:nvSpPr>
          <p:cNvPr id="8" name="Rectangle: Rounded Corners 7">
            <a:extLst>
              <a:ext uri="{FF2B5EF4-FFF2-40B4-BE49-F238E27FC236}">
                <a16:creationId xmlns:a16="http://schemas.microsoft.com/office/drawing/2014/main" xmlns="" id="{A6E78F88-9758-A9EE-36EC-FDEFA2F9E7E7}"/>
              </a:ext>
            </a:extLst>
          </p:cNvPr>
          <p:cNvSpPr/>
          <p:nvPr/>
        </p:nvSpPr>
        <p:spPr>
          <a:xfrm>
            <a:off x="6358647" y="2311940"/>
            <a:ext cx="943582" cy="340468"/>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50000"/>
                  </a:schemeClr>
                </a:solidFill>
              </a:rPr>
              <a:t>2020</a:t>
            </a:r>
          </a:p>
        </p:txBody>
      </p:sp>
      <p:pic>
        <p:nvPicPr>
          <p:cNvPr id="9" name="Graphic 8" descr="Arrow Slight curve">
            <a:extLst>
              <a:ext uri="{FF2B5EF4-FFF2-40B4-BE49-F238E27FC236}">
                <a16:creationId xmlns:a16="http://schemas.microsoft.com/office/drawing/2014/main" xmlns="" id="{3A32A4E6-3FDA-8B55-AB0A-9C4BD9E95D50}"/>
              </a:ext>
            </a:extLst>
          </p:cNvPr>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5214025" y="3291193"/>
            <a:ext cx="1247723" cy="914400"/>
          </a:xfrm>
          <a:prstGeom prst="rect">
            <a:avLst/>
          </a:prstGeom>
        </p:spPr>
      </p:pic>
      <p:pic>
        <p:nvPicPr>
          <p:cNvPr id="10" name="Picture 9" descr="NDVI BUI CODE.png"/>
          <p:cNvPicPr>
            <a:picLocks noChangeAspect="1"/>
          </p:cNvPicPr>
          <p:nvPr/>
        </p:nvPicPr>
        <p:blipFill>
          <a:blip r:embed="rId6"/>
          <a:stretch>
            <a:fillRect/>
          </a:stretch>
        </p:blipFill>
        <p:spPr>
          <a:xfrm>
            <a:off x="9195205" y="202481"/>
            <a:ext cx="2591025" cy="1638442"/>
          </a:xfrm>
          <a:prstGeom prst="rect">
            <a:avLst/>
          </a:prstGeom>
        </p:spPr>
      </p:pic>
    </p:spTree>
    <p:extLst>
      <p:ext uri="{BB962C8B-B14F-4D97-AF65-F5344CB8AC3E}">
        <p14:creationId xmlns:p14="http://schemas.microsoft.com/office/powerpoint/2010/main" xmlns="" val="1185790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62000">
              <a:srgbClr val="D9560A"/>
            </a:gs>
            <a:gs pos="42000">
              <a:srgbClr val="E06B14"/>
            </a:gs>
            <a:gs pos="12000">
              <a:schemeClr val="bg2">
                <a:tint val="97000"/>
                <a:hueMod val="162000"/>
                <a:satMod val="200000"/>
                <a:lumMod val="124000"/>
              </a:schemeClr>
            </a:gs>
            <a:gs pos="88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BF3B8AC-3F20-6EA1-10B0-E165F05C10DB}"/>
              </a:ext>
            </a:extLst>
          </p:cNvPr>
          <p:cNvPicPr>
            <a:picLocks noChangeAspect="1"/>
          </p:cNvPicPr>
          <p:nvPr/>
        </p:nvPicPr>
        <p:blipFill>
          <a:blip r:embed="rId3"/>
          <a:stretch>
            <a:fillRect/>
          </a:stretch>
        </p:blipFill>
        <p:spPr>
          <a:xfrm>
            <a:off x="0" y="0"/>
            <a:ext cx="6013552" cy="6858000"/>
          </a:xfrm>
          <a:prstGeom prst="rect">
            <a:avLst/>
          </a:prstGeom>
        </p:spPr>
      </p:pic>
      <p:pic>
        <p:nvPicPr>
          <p:cNvPr id="3" name="Picture 2">
            <a:extLst>
              <a:ext uri="{FF2B5EF4-FFF2-40B4-BE49-F238E27FC236}">
                <a16:creationId xmlns:a16="http://schemas.microsoft.com/office/drawing/2014/main" xmlns="" id="{02B0B70C-564D-0928-FD1C-F9E021359753}"/>
              </a:ext>
            </a:extLst>
          </p:cNvPr>
          <p:cNvPicPr>
            <a:picLocks noChangeAspect="1"/>
          </p:cNvPicPr>
          <p:nvPr/>
        </p:nvPicPr>
        <p:blipFill>
          <a:blip r:embed="rId4"/>
          <a:stretch>
            <a:fillRect/>
          </a:stretch>
        </p:blipFill>
        <p:spPr>
          <a:xfrm>
            <a:off x="6303522" y="0"/>
            <a:ext cx="5888477" cy="6926094"/>
          </a:xfrm>
          <a:prstGeom prst="rect">
            <a:avLst/>
          </a:prstGeom>
        </p:spPr>
      </p:pic>
      <p:pic>
        <p:nvPicPr>
          <p:cNvPr id="4" name="Graphic 3" descr="Arrow Slight curve">
            <a:extLst>
              <a:ext uri="{FF2B5EF4-FFF2-40B4-BE49-F238E27FC236}">
                <a16:creationId xmlns:a16="http://schemas.microsoft.com/office/drawing/2014/main" xmlns="" id="{6B5C420F-38EF-2FF3-BDE4-D8CE85B0811E}"/>
              </a:ext>
            </a:extLst>
          </p:cNvPr>
          <p:cNvPicPr>
            <a:picLocks noChangeAspect="1"/>
          </p:cNvPicPr>
          <p:nvPr/>
        </p:nvPicPr>
        <p:blipFill>
          <a:blip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4824920" y="2446506"/>
            <a:ext cx="1926075" cy="914400"/>
          </a:xfrm>
          <a:prstGeom prst="rect">
            <a:avLst/>
          </a:prstGeom>
        </p:spPr>
      </p:pic>
    </p:spTree>
    <p:extLst>
      <p:ext uri="{BB962C8B-B14F-4D97-AF65-F5344CB8AC3E}">
        <p14:creationId xmlns:p14="http://schemas.microsoft.com/office/powerpoint/2010/main" xmlns="" val="3955024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845" y="755780"/>
            <a:ext cx="10692882" cy="6586418"/>
          </a:xfrm>
          <a:prstGeom prst="rect">
            <a:avLst/>
          </a:prstGeom>
          <a:noFill/>
        </p:spPr>
        <p:txBody>
          <a:bodyPr wrap="square" rtlCol="0">
            <a:spAutoFit/>
          </a:bodyPr>
          <a:lstStyle/>
          <a:p>
            <a:pPr algn="ctr"/>
            <a:r>
              <a:rPr lang="en-IN" sz="4400" b="1" u="sng" dirty="0" smtClean="0">
                <a:solidFill>
                  <a:schemeClr val="accent6">
                    <a:lumMod val="10000"/>
                  </a:schemeClr>
                </a:solidFill>
              </a:rPr>
              <a:t>TABLE OF CONTENTS</a:t>
            </a:r>
          </a:p>
          <a:p>
            <a:endParaRPr lang="en-IN" dirty="0" smtClean="0"/>
          </a:p>
          <a:p>
            <a:endParaRPr lang="en-IN" dirty="0" smtClean="0"/>
          </a:p>
          <a:p>
            <a:pPr lvl="2">
              <a:buFont typeface="Arial" pitchFamily="34" charset="0"/>
              <a:buChar char="•"/>
            </a:pPr>
            <a:r>
              <a:rPr lang="en-IN" sz="2400" dirty="0" smtClean="0">
                <a:solidFill>
                  <a:schemeClr val="accent6">
                    <a:lumMod val="10000"/>
                  </a:schemeClr>
                </a:solidFill>
              </a:rPr>
              <a:t>Datasets Used</a:t>
            </a:r>
          </a:p>
          <a:p>
            <a:pPr lvl="2">
              <a:buFont typeface="Arial" pitchFamily="34" charset="0"/>
              <a:buChar char="•"/>
            </a:pPr>
            <a:r>
              <a:rPr lang="en-IN" sz="2400" dirty="0" smtClean="0">
                <a:solidFill>
                  <a:schemeClr val="accent6">
                    <a:lumMod val="10000"/>
                  </a:schemeClr>
                </a:solidFill>
              </a:rPr>
              <a:t>What is an Urban Heat Island</a:t>
            </a:r>
          </a:p>
          <a:p>
            <a:pPr lvl="2">
              <a:buFont typeface="Arial" pitchFamily="34" charset="0"/>
              <a:buChar char="•"/>
            </a:pPr>
            <a:r>
              <a:rPr lang="en-IN" sz="2400" dirty="0" smtClean="0">
                <a:solidFill>
                  <a:schemeClr val="accent6">
                    <a:lumMod val="10000"/>
                  </a:schemeClr>
                </a:solidFill>
              </a:rPr>
              <a:t>Causes of UHI</a:t>
            </a:r>
          </a:p>
          <a:p>
            <a:pPr lvl="2">
              <a:buFont typeface="Arial" pitchFamily="34" charset="0"/>
              <a:buChar char="•"/>
            </a:pPr>
            <a:r>
              <a:rPr lang="en-IN" sz="2400" dirty="0" smtClean="0">
                <a:solidFill>
                  <a:schemeClr val="accent6">
                    <a:lumMod val="10000"/>
                  </a:schemeClr>
                </a:solidFill>
              </a:rPr>
              <a:t>Effects of UHI</a:t>
            </a:r>
          </a:p>
          <a:p>
            <a:pPr lvl="2">
              <a:buFont typeface="Arial" pitchFamily="34" charset="0"/>
              <a:buChar char="•"/>
            </a:pPr>
            <a:r>
              <a:rPr lang="en-IN" sz="2400" dirty="0" smtClean="0">
                <a:solidFill>
                  <a:schemeClr val="accent6">
                    <a:lumMod val="10000"/>
                  </a:schemeClr>
                </a:solidFill>
              </a:rPr>
              <a:t>Locations considered for analysis</a:t>
            </a:r>
          </a:p>
          <a:p>
            <a:pPr lvl="2">
              <a:buFont typeface="Arial" pitchFamily="34" charset="0"/>
              <a:buChar char="•"/>
            </a:pPr>
            <a:r>
              <a:rPr lang="en-IN" sz="2400" dirty="0" smtClean="0">
                <a:solidFill>
                  <a:schemeClr val="accent6">
                    <a:lumMod val="10000"/>
                  </a:schemeClr>
                </a:solidFill>
              </a:rPr>
              <a:t>Key parameters to consider</a:t>
            </a:r>
          </a:p>
          <a:p>
            <a:pPr lvl="2">
              <a:buFont typeface="Arial" pitchFamily="34" charset="0"/>
              <a:buChar char="•"/>
            </a:pPr>
            <a:r>
              <a:rPr lang="en-IN" sz="2400" dirty="0" smtClean="0">
                <a:solidFill>
                  <a:schemeClr val="accent6">
                    <a:lumMod val="10000"/>
                  </a:schemeClr>
                </a:solidFill>
              </a:rPr>
              <a:t>Surface Temperature </a:t>
            </a:r>
          </a:p>
          <a:p>
            <a:pPr lvl="2">
              <a:buFont typeface="Arial" pitchFamily="34" charset="0"/>
              <a:buChar char="•"/>
            </a:pPr>
            <a:r>
              <a:rPr lang="en-IN" sz="2400" dirty="0" smtClean="0">
                <a:solidFill>
                  <a:schemeClr val="accent6">
                    <a:lumMod val="10000"/>
                  </a:schemeClr>
                </a:solidFill>
              </a:rPr>
              <a:t>Vegetation Cover</a:t>
            </a:r>
          </a:p>
          <a:p>
            <a:pPr lvl="2">
              <a:buFont typeface="Arial" pitchFamily="34" charset="0"/>
              <a:buChar char="•"/>
            </a:pPr>
            <a:r>
              <a:rPr lang="en-IN" sz="2400" dirty="0" smtClean="0">
                <a:solidFill>
                  <a:schemeClr val="accent6">
                    <a:lumMod val="10000"/>
                  </a:schemeClr>
                </a:solidFill>
              </a:rPr>
              <a:t>Built Up Index</a:t>
            </a:r>
          </a:p>
          <a:p>
            <a:pPr lvl="2">
              <a:buFont typeface="Arial" pitchFamily="34" charset="0"/>
              <a:buChar char="•"/>
            </a:pPr>
            <a:r>
              <a:rPr lang="en-IN" sz="2400" dirty="0" smtClean="0">
                <a:solidFill>
                  <a:schemeClr val="accent6">
                    <a:lumMod val="10000"/>
                  </a:schemeClr>
                </a:solidFill>
              </a:rPr>
              <a:t>Air Quality </a:t>
            </a:r>
          </a:p>
          <a:p>
            <a:pPr lvl="2">
              <a:buFont typeface="Arial" pitchFamily="34" charset="0"/>
              <a:buChar char="•"/>
            </a:pPr>
            <a:r>
              <a:rPr lang="en-IN" sz="2400" dirty="0" smtClean="0">
                <a:solidFill>
                  <a:schemeClr val="accent6">
                    <a:lumMod val="10000"/>
                  </a:schemeClr>
                </a:solidFill>
              </a:rPr>
              <a:t>Conclusion</a:t>
            </a:r>
          </a:p>
          <a:p>
            <a:endParaRPr lang="en-IN" sz="2400" dirty="0" smtClean="0"/>
          </a:p>
          <a:p>
            <a:endParaRPr lang="en-IN" dirty="0" smtClean="0"/>
          </a:p>
          <a:p>
            <a:endParaRPr lang="en-IN" dirty="0" smtClean="0"/>
          </a:p>
          <a:p>
            <a:endParaRPr lang="en-US" dirty="0"/>
          </a:p>
        </p:txBody>
      </p:sp>
      <p:sp>
        <p:nvSpPr>
          <p:cNvPr id="3" name="Rounded Rectangle 2"/>
          <p:cNvSpPr/>
          <p:nvPr/>
        </p:nvSpPr>
        <p:spPr>
          <a:xfrm>
            <a:off x="811763" y="690465"/>
            <a:ext cx="10366311" cy="5812972"/>
          </a:xfrm>
          <a:prstGeom prst="roundRect">
            <a:avLst/>
          </a:prstGeom>
          <a:solidFill>
            <a:schemeClr val="accent1">
              <a:lumMod val="50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22621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9FA5AD0-66BA-A379-AAB8-E10557A2606C}"/>
              </a:ext>
            </a:extLst>
          </p:cNvPr>
          <p:cNvSpPr txBox="1"/>
          <p:nvPr/>
        </p:nvSpPr>
        <p:spPr>
          <a:xfrm>
            <a:off x="3978612" y="423313"/>
            <a:ext cx="6108970" cy="646331"/>
          </a:xfrm>
          <a:prstGeom prst="rect">
            <a:avLst/>
          </a:prstGeom>
          <a:noFill/>
        </p:spPr>
        <p:txBody>
          <a:bodyPr wrap="square">
            <a:spAutoFit/>
          </a:bodyPr>
          <a:lstStyle/>
          <a:p>
            <a:r>
              <a:rPr lang="en-IN" sz="3600" b="1" u="sng" dirty="0">
                <a:solidFill>
                  <a:schemeClr val="accent1">
                    <a:lumMod val="50000"/>
                  </a:schemeClr>
                </a:solidFill>
              </a:rPr>
              <a:t>3.  Built up index -Vellore</a:t>
            </a:r>
          </a:p>
        </p:txBody>
      </p:sp>
      <p:pic>
        <p:nvPicPr>
          <p:cNvPr id="5" name="Picture 4">
            <a:extLst>
              <a:ext uri="{FF2B5EF4-FFF2-40B4-BE49-F238E27FC236}">
                <a16:creationId xmlns:a16="http://schemas.microsoft.com/office/drawing/2014/main" xmlns="" id="{D18A0664-9F49-5411-3394-557D59BA4807}"/>
              </a:ext>
            </a:extLst>
          </p:cNvPr>
          <p:cNvPicPr>
            <a:picLocks noChangeAspect="1"/>
          </p:cNvPicPr>
          <p:nvPr/>
        </p:nvPicPr>
        <p:blipFill>
          <a:blip r:embed="rId2"/>
          <a:stretch>
            <a:fillRect/>
          </a:stretch>
        </p:blipFill>
        <p:spPr>
          <a:xfrm>
            <a:off x="642687" y="1783750"/>
            <a:ext cx="5184181" cy="2019766"/>
          </a:xfrm>
          <a:prstGeom prst="rect">
            <a:avLst/>
          </a:prstGeom>
        </p:spPr>
      </p:pic>
      <p:pic>
        <p:nvPicPr>
          <p:cNvPr id="6" name="Picture 5">
            <a:extLst>
              <a:ext uri="{FF2B5EF4-FFF2-40B4-BE49-F238E27FC236}">
                <a16:creationId xmlns:a16="http://schemas.microsoft.com/office/drawing/2014/main" xmlns="" id="{4C425C7C-0BB1-5B39-0FE8-B3DADF8E0CEF}"/>
              </a:ext>
            </a:extLst>
          </p:cNvPr>
          <p:cNvPicPr>
            <a:picLocks noChangeAspect="1"/>
          </p:cNvPicPr>
          <p:nvPr/>
        </p:nvPicPr>
        <p:blipFill>
          <a:blip r:embed="rId3"/>
          <a:stretch>
            <a:fillRect/>
          </a:stretch>
        </p:blipFill>
        <p:spPr>
          <a:xfrm>
            <a:off x="6527260" y="1783750"/>
            <a:ext cx="5430614" cy="2019766"/>
          </a:xfrm>
          <a:prstGeom prst="rect">
            <a:avLst/>
          </a:prstGeom>
        </p:spPr>
      </p:pic>
      <p:pic>
        <p:nvPicPr>
          <p:cNvPr id="7" name="Picture 6">
            <a:extLst>
              <a:ext uri="{FF2B5EF4-FFF2-40B4-BE49-F238E27FC236}">
                <a16:creationId xmlns:a16="http://schemas.microsoft.com/office/drawing/2014/main" xmlns="" id="{65227558-9528-78A1-4359-72397B81F47E}"/>
              </a:ext>
            </a:extLst>
          </p:cNvPr>
          <p:cNvPicPr>
            <a:picLocks noChangeAspect="1"/>
          </p:cNvPicPr>
          <p:nvPr/>
        </p:nvPicPr>
        <p:blipFill>
          <a:blip r:embed="rId4"/>
          <a:stretch>
            <a:fillRect/>
          </a:stretch>
        </p:blipFill>
        <p:spPr>
          <a:xfrm>
            <a:off x="3152424" y="4081813"/>
            <a:ext cx="5731510" cy="2507615"/>
          </a:xfrm>
          <a:prstGeom prst="rect">
            <a:avLst/>
          </a:prstGeom>
        </p:spPr>
      </p:pic>
      <p:sp>
        <p:nvSpPr>
          <p:cNvPr id="8" name="Rectangle: Rounded Corners 7">
            <a:extLst>
              <a:ext uri="{FF2B5EF4-FFF2-40B4-BE49-F238E27FC236}">
                <a16:creationId xmlns:a16="http://schemas.microsoft.com/office/drawing/2014/main" xmlns="" id="{2EE5A815-98E7-F645-D068-84895644905B}"/>
              </a:ext>
            </a:extLst>
          </p:cNvPr>
          <p:cNvSpPr/>
          <p:nvPr/>
        </p:nvSpPr>
        <p:spPr>
          <a:xfrm>
            <a:off x="10807430" y="3258766"/>
            <a:ext cx="943582" cy="340468"/>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50000"/>
                  </a:schemeClr>
                </a:solidFill>
              </a:rPr>
              <a:t>2010</a:t>
            </a:r>
          </a:p>
        </p:txBody>
      </p:sp>
      <p:sp>
        <p:nvSpPr>
          <p:cNvPr id="9" name="Rectangle: Rounded Corners 8">
            <a:extLst>
              <a:ext uri="{FF2B5EF4-FFF2-40B4-BE49-F238E27FC236}">
                <a16:creationId xmlns:a16="http://schemas.microsoft.com/office/drawing/2014/main" xmlns="" id="{4BA10E14-E2EA-F09C-D43C-EC9CB6BD54F7}"/>
              </a:ext>
            </a:extLst>
          </p:cNvPr>
          <p:cNvSpPr/>
          <p:nvPr/>
        </p:nvSpPr>
        <p:spPr>
          <a:xfrm>
            <a:off x="7613515" y="6094219"/>
            <a:ext cx="943582" cy="340468"/>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50000"/>
                  </a:schemeClr>
                </a:solidFill>
              </a:rPr>
              <a:t>2022</a:t>
            </a:r>
          </a:p>
        </p:txBody>
      </p:sp>
      <p:sp>
        <p:nvSpPr>
          <p:cNvPr id="10" name="Rectangle: Rounded Corners 9">
            <a:extLst>
              <a:ext uri="{FF2B5EF4-FFF2-40B4-BE49-F238E27FC236}">
                <a16:creationId xmlns:a16="http://schemas.microsoft.com/office/drawing/2014/main" xmlns="" id="{8A53D104-4BC7-FB06-AB68-1E3636DD22E5}"/>
              </a:ext>
            </a:extLst>
          </p:cNvPr>
          <p:cNvSpPr/>
          <p:nvPr/>
        </p:nvSpPr>
        <p:spPr>
          <a:xfrm>
            <a:off x="4594699" y="3258766"/>
            <a:ext cx="943582" cy="340468"/>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50000"/>
                  </a:schemeClr>
                </a:solidFill>
              </a:rPr>
              <a:t>2000</a:t>
            </a:r>
          </a:p>
        </p:txBody>
      </p:sp>
      <p:pic>
        <p:nvPicPr>
          <p:cNvPr id="11" name="Graphic 10" descr="Arrow Slight curve">
            <a:extLst>
              <a:ext uri="{FF2B5EF4-FFF2-40B4-BE49-F238E27FC236}">
                <a16:creationId xmlns:a16="http://schemas.microsoft.com/office/drawing/2014/main" xmlns="" id="{4B3DC152-F11B-64E1-67F4-521404E01BCC}"/>
              </a:ext>
            </a:extLst>
          </p:cNvPr>
          <p:cNvPicPr>
            <a:picLocks noChangeAspect="1"/>
          </p:cNvPicPr>
          <p:nvPr/>
        </p:nvPicPr>
        <p:blipFill>
          <a:blip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5525310" y="2318987"/>
            <a:ext cx="1410511" cy="914400"/>
          </a:xfrm>
          <a:prstGeom prst="rect">
            <a:avLst/>
          </a:prstGeom>
        </p:spPr>
      </p:pic>
      <p:pic>
        <p:nvPicPr>
          <p:cNvPr id="12" name="Graphic 11" descr="Arrow Rotate left">
            <a:extLst>
              <a:ext uri="{FF2B5EF4-FFF2-40B4-BE49-F238E27FC236}">
                <a16:creationId xmlns:a16="http://schemas.microsoft.com/office/drawing/2014/main" xmlns="" id="{BF87FC5E-DE75-CD71-9979-8AECC0B88263}"/>
              </a:ext>
            </a:extLst>
          </p:cNvPr>
          <p:cNvPicPr>
            <a:picLocks noChangeAspect="1"/>
          </p:cNvPicPr>
          <p:nvPr/>
        </p:nvPicPr>
        <p:blipFill>
          <a:blip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6699115" y="3474052"/>
            <a:ext cx="914400" cy="914400"/>
          </a:xfrm>
          <a:prstGeom prst="rect">
            <a:avLst/>
          </a:prstGeom>
        </p:spPr>
      </p:pic>
    </p:spTree>
    <p:extLst>
      <p:ext uri="{BB962C8B-B14F-4D97-AF65-F5344CB8AC3E}">
        <p14:creationId xmlns:p14="http://schemas.microsoft.com/office/powerpoint/2010/main" xmlns="" val="700393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45FA7CA-CD15-F388-AE75-81D92382A63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xmlns="" id="{107AA10B-71BD-20CF-1580-03D090E1057F}"/>
              </a:ext>
            </a:extLst>
          </p:cNvPr>
          <p:cNvSpPr/>
          <p:nvPr/>
        </p:nvSpPr>
        <p:spPr>
          <a:xfrm>
            <a:off x="2782110" y="357494"/>
            <a:ext cx="5282120" cy="963038"/>
          </a:xfrm>
          <a:prstGeom prst="round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b="1" u="sng" dirty="0">
                <a:solidFill>
                  <a:schemeClr val="accent1">
                    <a:lumMod val="50000"/>
                  </a:schemeClr>
                </a:solidFill>
              </a:rPr>
              <a:t>INFERENCE</a:t>
            </a:r>
          </a:p>
        </p:txBody>
      </p:sp>
      <p:sp>
        <p:nvSpPr>
          <p:cNvPr id="5" name="Rectangle: Rounded Corners 4">
            <a:extLst>
              <a:ext uri="{FF2B5EF4-FFF2-40B4-BE49-F238E27FC236}">
                <a16:creationId xmlns:a16="http://schemas.microsoft.com/office/drawing/2014/main" xmlns="" id="{59691EBA-04F2-DD06-82EF-F1830D9A6162}"/>
              </a:ext>
            </a:extLst>
          </p:cNvPr>
          <p:cNvSpPr/>
          <p:nvPr/>
        </p:nvSpPr>
        <p:spPr>
          <a:xfrm>
            <a:off x="778212" y="3200401"/>
            <a:ext cx="10126492" cy="963040"/>
          </a:xfrm>
          <a:prstGeom prst="round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7000"/>
              </a:lnSpc>
              <a:spcAft>
                <a:spcPts val="800"/>
              </a:spcAft>
            </a:pPr>
            <a:r>
              <a:rPr lang="en-IN"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Heat islands form as vegetation is replaced by asphalt and concrete for roads, buildings, and other structures. Hence the above observations show that the increasing temperature of Chennai can be due to the formation of an Urban Heat Island.</a:t>
            </a:r>
          </a:p>
        </p:txBody>
      </p:sp>
      <p:sp>
        <p:nvSpPr>
          <p:cNvPr id="6" name="Rectangle: Rounded Corners 5">
            <a:extLst>
              <a:ext uri="{FF2B5EF4-FFF2-40B4-BE49-F238E27FC236}">
                <a16:creationId xmlns:a16="http://schemas.microsoft.com/office/drawing/2014/main" xmlns="" id="{22F3DA5D-E6B7-3D29-635A-8E7C4941A2D2}"/>
              </a:ext>
            </a:extLst>
          </p:cNvPr>
          <p:cNvSpPr/>
          <p:nvPr/>
        </p:nvSpPr>
        <p:spPr>
          <a:xfrm>
            <a:off x="778212" y="2023354"/>
            <a:ext cx="10126493" cy="963039"/>
          </a:xfrm>
          <a:prstGeom prst="round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From 2000 to 2022, a decrease in vegetative cover in Chennai can be observed from the above images , with NDVI  Varying between 0.7  (indicated by Dark green)  to 0 (Indicated by Lighter green).</a:t>
            </a:r>
          </a:p>
          <a:p>
            <a:pPr algn="ctr"/>
            <a:endParaRPr lang="en-IN" b="1" dirty="0">
              <a:solidFill>
                <a:schemeClr val="accent1">
                  <a:lumMod val="50000"/>
                </a:schemeClr>
              </a:solidFill>
            </a:endParaRPr>
          </a:p>
        </p:txBody>
      </p:sp>
      <p:sp>
        <p:nvSpPr>
          <p:cNvPr id="7" name="Rectangle: Rounded Corners 6">
            <a:extLst>
              <a:ext uri="{FF2B5EF4-FFF2-40B4-BE49-F238E27FC236}">
                <a16:creationId xmlns:a16="http://schemas.microsoft.com/office/drawing/2014/main" xmlns="" id="{84CAD7B2-46E8-5AB8-A8FD-2C647E8C264F}"/>
              </a:ext>
            </a:extLst>
          </p:cNvPr>
          <p:cNvSpPr/>
          <p:nvPr/>
        </p:nvSpPr>
        <p:spPr>
          <a:xfrm>
            <a:off x="778211" y="4377449"/>
            <a:ext cx="10126493" cy="2276269"/>
          </a:xfrm>
          <a:prstGeom prst="round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On comparing Chennai and Vellore in terms of Vegetation cover and BUI, it’s obvious that </a:t>
            </a:r>
            <a:r>
              <a:rPr lang="en-US"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there is a relationship between UHI and BUI, as urban areas with a higher proportion of built-up areas tend to have a stronger UHI effect. This is because buildings and other infrastructure have a higher thermal mass compared to natural vegetation and soil, leading to a higher absorption and retention of heat. Additionally, the increased density of built-up areas can lead to a reduction in green spaces(vegetation), which can further exacerbate the UHI effect.</a:t>
            </a:r>
            <a:r>
              <a:rPr lang="en-IN" sz="20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xmlns="" val="2532405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DCBE4AF-A4C4-2CD1-A5E5-37562DA7833A}"/>
              </a:ext>
            </a:extLst>
          </p:cNvPr>
          <p:cNvSpPr txBox="1"/>
          <p:nvPr/>
        </p:nvSpPr>
        <p:spPr>
          <a:xfrm>
            <a:off x="3054485" y="3241224"/>
            <a:ext cx="6108970" cy="375552"/>
          </a:xfrm>
          <a:prstGeom prst="rect">
            <a:avLst/>
          </a:prstGeom>
          <a:noFill/>
        </p:spPr>
        <p:txBody>
          <a:bodyPr wrap="square">
            <a:spAutoFit/>
          </a:body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4) Air Quality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xmlns="" id="{6FF78762-C452-4F98-72F8-4FBFAC97D873}"/>
              </a:ext>
            </a:extLst>
          </p:cNvPr>
          <p:cNvSpPr txBox="1"/>
          <p:nvPr/>
        </p:nvSpPr>
        <p:spPr>
          <a:xfrm>
            <a:off x="3054485" y="429930"/>
            <a:ext cx="6108970" cy="721736"/>
          </a:xfrm>
          <a:prstGeom prst="rect">
            <a:avLst/>
          </a:prstGeom>
          <a:noFill/>
        </p:spPr>
        <p:txBody>
          <a:bodyPr wrap="square">
            <a:spAutoFit/>
          </a:bodyPr>
          <a:lstStyle/>
          <a:p>
            <a:pPr>
              <a:lnSpc>
                <a:spcPct val="107000"/>
              </a:lnSpc>
              <a:spcAft>
                <a:spcPts val="800"/>
              </a:spcAft>
            </a:pPr>
            <a:r>
              <a:rPr lang="en-IN" sz="4000" b="1" u="sng"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4)  Air Quality - </a:t>
            </a:r>
            <a:r>
              <a:rPr lang="en-IN" sz="4000" b="1" u="sng"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Chennai</a:t>
            </a:r>
            <a:endParaRPr lang="en-IN" sz="4000" u="sng"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xmlns="" id="{B0EAEAE0-8E31-5275-4EE5-9D8DCE4082F2}"/>
              </a:ext>
            </a:extLst>
          </p:cNvPr>
          <p:cNvPicPr>
            <a:picLocks noChangeAspect="1"/>
          </p:cNvPicPr>
          <p:nvPr/>
        </p:nvPicPr>
        <p:blipFill>
          <a:blip r:embed="rId2"/>
          <a:stretch>
            <a:fillRect/>
          </a:stretch>
        </p:blipFill>
        <p:spPr>
          <a:xfrm>
            <a:off x="162790" y="1702341"/>
            <a:ext cx="5440342" cy="4552544"/>
          </a:xfrm>
          <a:prstGeom prst="rect">
            <a:avLst/>
          </a:prstGeom>
        </p:spPr>
      </p:pic>
      <p:pic>
        <p:nvPicPr>
          <p:cNvPr id="7" name="Picture 6">
            <a:extLst>
              <a:ext uri="{FF2B5EF4-FFF2-40B4-BE49-F238E27FC236}">
                <a16:creationId xmlns:a16="http://schemas.microsoft.com/office/drawing/2014/main" xmlns="" id="{AA04DA17-FDC1-FEA6-9E01-A09EECABB4B3}"/>
              </a:ext>
            </a:extLst>
          </p:cNvPr>
          <p:cNvPicPr>
            <a:picLocks noChangeAspect="1"/>
          </p:cNvPicPr>
          <p:nvPr/>
        </p:nvPicPr>
        <p:blipFill>
          <a:blip r:embed="rId3"/>
          <a:stretch>
            <a:fillRect/>
          </a:stretch>
        </p:blipFill>
        <p:spPr>
          <a:xfrm>
            <a:off x="6297700" y="1702341"/>
            <a:ext cx="5731510" cy="4552544"/>
          </a:xfrm>
          <a:prstGeom prst="rect">
            <a:avLst/>
          </a:prstGeom>
        </p:spPr>
      </p:pic>
      <p:pic>
        <p:nvPicPr>
          <p:cNvPr id="9" name="Graphic 8" descr="Arrow Slight curve">
            <a:extLst>
              <a:ext uri="{FF2B5EF4-FFF2-40B4-BE49-F238E27FC236}">
                <a16:creationId xmlns:a16="http://schemas.microsoft.com/office/drawing/2014/main" xmlns="" id="{35644654-3CE8-098C-9EF4-BCAC8D9B9FB7}"/>
              </a:ext>
            </a:extLst>
          </p:cNvPr>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5303527" y="3064213"/>
            <a:ext cx="1293778" cy="914400"/>
          </a:xfrm>
          <a:prstGeom prst="rect">
            <a:avLst/>
          </a:prstGeom>
        </p:spPr>
      </p:pic>
      <p:sp>
        <p:nvSpPr>
          <p:cNvPr id="10" name="Rectangle: Rounded Corners 9">
            <a:extLst>
              <a:ext uri="{FF2B5EF4-FFF2-40B4-BE49-F238E27FC236}">
                <a16:creationId xmlns:a16="http://schemas.microsoft.com/office/drawing/2014/main" xmlns="" id="{74B4ADEA-5DFF-A00A-5E36-830F3FA1FCFD}"/>
              </a:ext>
            </a:extLst>
          </p:cNvPr>
          <p:cNvSpPr/>
          <p:nvPr/>
        </p:nvSpPr>
        <p:spPr>
          <a:xfrm>
            <a:off x="398834" y="1877438"/>
            <a:ext cx="875489" cy="369651"/>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50000"/>
                  </a:schemeClr>
                </a:solidFill>
              </a:rPr>
              <a:t>2018</a:t>
            </a:r>
          </a:p>
        </p:txBody>
      </p:sp>
      <p:sp>
        <p:nvSpPr>
          <p:cNvPr id="11" name="Rectangle: Rounded Corners 10">
            <a:extLst>
              <a:ext uri="{FF2B5EF4-FFF2-40B4-BE49-F238E27FC236}">
                <a16:creationId xmlns:a16="http://schemas.microsoft.com/office/drawing/2014/main" xmlns="" id="{6A05AF70-34C4-88C9-F991-E2CF34AE394F}"/>
              </a:ext>
            </a:extLst>
          </p:cNvPr>
          <p:cNvSpPr/>
          <p:nvPr/>
        </p:nvSpPr>
        <p:spPr>
          <a:xfrm>
            <a:off x="6464030" y="1935804"/>
            <a:ext cx="875489" cy="369651"/>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50000"/>
                  </a:schemeClr>
                </a:solidFill>
              </a:rPr>
              <a:t>2022</a:t>
            </a:r>
          </a:p>
        </p:txBody>
      </p:sp>
      <p:pic>
        <p:nvPicPr>
          <p:cNvPr id="12" name="Picture 11" descr="Screenshot 2023-05-05 215209.png"/>
          <p:cNvPicPr>
            <a:picLocks noChangeAspect="1"/>
          </p:cNvPicPr>
          <p:nvPr/>
        </p:nvPicPr>
        <p:blipFill>
          <a:blip r:embed="rId6"/>
          <a:stretch>
            <a:fillRect/>
          </a:stretch>
        </p:blipFill>
        <p:spPr>
          <a:xfrm>
            <a:off x="9605989" y="111967"/>
            <a:ext cx="2256205" cy="1524463"/>
          </a:xfrm>
          <a:prstGeom prst="rect">
            <a:avLst/>
          </a:prstGeom>
        </p:spPr>
      </p:pic>
    </p:spTree>
    <p:extLst>
      <p:ext uri="{BB962C8B-B14F-4D97-AF65-F5344CB8AC3E}">
        <p14:creationId xmlns:p14="http://schemas.microsoft.com/office/powerpoint/2010/main" xmlns="" val="197206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FF96299-481F-B459-596A-338E506E2CE6}"/>
              </a:ext>
            </a:extLst>
          </p:cNvPr>
          <p:cNvPicPr>
            <a:picLocks noChangeAspect="1"/>
          </p:cNvPicPr>
          <p:nvPr/>
        </p:nvPicPr>
        <p:blipFill>
          <a:blip r:embed="rId2"/>
          <a:stretch>
            <a:fillRect/>
          </a:stretch>
        </p:blipFill>
        <p:spPr>
          <a:xfrm>
            <a:off x="1099226" y="408561"/>
            <a:ext cx="9717931" cy="6040877"/>
          </a:xfrm>
          <a:prstGeom prst="rect">
            <a:avLst/>
          </a:prstGeom>
        </p:spPr>
      </p:pic>
    </p:spTree>
    <p:extLst>
      <p:ext uri="{BB962C8B-B14F-4D97-AF65-F5344CB8AC3E}">
        <p14:creationId xmlns:p14="http://schemas.microsoft.com/office/powerpoint/2010/main" xmlns="" val="4189047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BE7A0A9-6218-BD21-389D-808CD937D998}"/>
              </a:ext>
            </a:extLst>
          </p:cNvPr>
          <p:cNvSpPr txBox="1"/>
          <p:nvPr/>
        </p:nvSpPr>
        <p:spPr>
          <a:xfrm>
            <a:off x="3054485" y="429930"/>
            <a:ext cx="6108970" cy="721736"/>
          </a:xfrm>
          <a:prstGeom prst="rect">
            <a:avLst/>
          </a:prstGeom>
          <a:noFill/>
        </p:spPr>
        <p:txBody>
          <a:bodyPr wrap="square">
            <a:spAutoFit/>
          </a:bodyPr>
          <a:lstStyle/>
          <a:p>
            <a:pPr>
              <a:lnSpc>
                <a:spcPct val="107000"/>
              </a:lnSpc>
              <a:spcAft>
                <a:spcPts val="800"/>
              </a:spcAft>
            </a:pPr>
            <a:r>
              <a:rPr lang="en-IN" sz="4000" b="1" u="sng"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Air Quality - </a:t>
            </a:r>
            <a:r>
              <a:rPr lang="en-IN" sz="4000" b="1" u="sng"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Vellore</a:t>
            </a:r>
            <a:endParaRPr lang="en-IN" sz="4000" u="sng"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55607ED9-5F05-75CE-B115-79192D7EBE90}"/>
              </a:ext>
            </a:extLst>
          </p:cNvPr>
          <p:cNvPicPr>
            <a:picLocks noChangeAspect="1"/>
          </p:cNvPicPr>
          <p:nvPr/>
        </p:nvPicPr>
        <p:blipFill>
          <a:blip r:embed="rId2"/>
          <a:stretch>
            <a:fillRect/>
          </a:stretch>
        </p:blipFill>
        <p:spPr>
          <a:xfrm>
            <a:off x="280846" y="1750980"/>
            <a:ext cx="5205554" cy="4309352"/>
          </a:xfrm>
          <a:prstGeom prst="rect">
            <a:avLst/>
          </a:prstGeom>
        </p:spPr>
      </p:pic>
      <p:pic>
        <p:nvPicPr>
          <p:cNvPr id="5" name="Picture 4">
            <a:extLst>
              <a:ext uri="{FF2B5EF4-FFF2-40B4-BE49-F238E27FC236}">
                <a16:creationId xmlns:a16="http://schemas.microsoft.com/office/drawing/2014/main" xmlns="" id="{D6E95949-F93D-B077-794D-16A664037A2C}"/>
              </a:ext>
            </a:extLst>
          </p:cNvPr>
          <p:cNvPicPr>
            <a:picLocks noChangeAspect="1"/>
          </p:cNvPicPr>
          <p:nvPr/>
        </p:nvPicPr>
        <p:blipFill>
          <a:blip r:embed="rId3"/>
          <a:stretch>
            <a:fillRect/>
          </a:stretch>
        </p:blipFill>
        <p:spPr>
          <a:xfrm>
            <a:off x="6538312" y="1750980"/>
            <a:ext cx="5205554" cy="4309352"/>
          </a:xfrm>
          <a:prstGeom prst="rect">
            <a:avLst/>
          </a:prstGeom>
        </p:spPr>
      </p:pic>
      <p:pic>
        <p:nvPicPr>
          <p:cNvPr id="7" name="Graphic 6" descr="Arrow Slight curve">
            <a:extLst>
              <a:ext uri="{FF2B5EF4-FFF2-40B4-BE49-F238E27FC236}">
                <a16:creationId xmlns:a16="http://schemas.microsoft.com/office/drawing/2014/main" xmlns="" id="{39F2C74C-0D85-A838-CC6D-B4BA86600216}"/>
              </a:ext>
            </a:extLst>
          </p:cNvPr>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5155660" y="3234447"/>
            <a:ext cx="1750978" cy="914400"/>
          </a:xfrm>
          <a:prstGeom prst="rect">
            <a:avLst/>
          </a:prstGeom>
        </p:spPr>
      </p:pic>
      <p:sp>
        <p:nvSpPr>
          <p:cNvPr id="8" name="Rectangle: Rounded Corners 7">
            <a:extLst>
              <a:ext uri="{FF2B5EF4-FFF2-40B4-BE49-F238E27FC236}">
                <a16:creationId xmlns:a16="http://schemas.microsoft.com/office/drawing/2014/main" xmlns="" id="{E8201C42-0659-10C6-CD82-89AB6B40A339}"/>
              </a:ext>
            </a:extLst>
          </p:cNvPr>
          <p:cNvSpPr/>
          <p:nvPr/>
        </p:nvSpPr>
        <p:spPr>
          <a:xfrm>
            <a:off x="6794770" y="1935804"/>
            <a:ext cx="875489" cy="369651"/>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50000"/>
                  </a:schemeClr>
                </a:solidFill>
              </a:rPr>
              <a:t>2022</a:t>
            </a:r>
          </a:p>
        </p:txBody>
      </p:sp>
      <p:sp>
        <p:nvSpPr>
          <p:cNvPr id="9" name="Rectangle: Rounded Corners 8">
            <a:extLst>
              <a:ext uri="{FF2B5EF4-FFF2-40B4-BE49-F238E27FC236}">
                <a16:creationId xmlns:a16="http://schemas.microsoft.com/office/drawing/2014/main" xmlns="" id="{E93C0280-A6E3-41E7-79D0-1143AFC9145C}"/>
              </a:ext>
            </a:extLst>
          </p:cNvPr>
          <p:cNvSpPr/>
          <p:nvPr/>
        </p:nvSpPr>
        <p:spPr>
          <a:xfrm>
            <a:off x="448134" y="1935804"/>
            <a:ext cx="875489" cy="369651"/>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1">
                    <a:lumMod val="50000"/>
                  </a:schemeClr>
                </a:solidFill>
              </a:rPr>
              <a:t>2018</a:t>
            </a:r>
          </a:p>
        </p:txBody>
      </p:sp>
    </p:spTree>
    <p:extLst>
      <p:ext uri="{BB962C8B-B14F-4D97-AF65-F5344CB8AC3E}">
        <p14:creationId xmlns:p14="http://schemas.microsoft.com/office/powerpoint/2010/main" xmlns="" val="592825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624B65C-0145-4DD5-8F47-98E60343817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xmlns="" id="{97B6A9C9-F807-820F-E923-FC479A1C14F7}"/>
              </a:ext>
            </a:extLst>
          </p:cNvPr>
          <p:cNvSpPr/>
          <p:nvPr/>
        </p:nvSpPr>
        <p:spPr>
          <a:xfrm>
            <a:off x="2266545" y="397213"/>
            <a:ext cx="6517532" cy="846307"/>
          </a:xfrm>
          <a:prstGeom prst="roundRect">
            <a:avLst/>
          </a:prstGeom>
          <a:solidFill>
            <a:srgbClr val="FFFFFF">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u="sng" dirty="0">
                <a:solidFill>
                  <a:schemeClr val="accent1">
                    <a:lumMod val="50000"/>
                  </a:schemeClr>
                </a:solidFill>
              </a:rPr>
              <a:t>INFERENCE</a:t>
            </a:r>
          </a:p>
        </p:txBody>
      </p:sp>
      <p:sp>
        <p:nvSpPr>
          <p:cNvPr id="5" name="Rectangle: Rounded Corners 4">
            <a:extLst>
              <a:ext uri="{FF2B5EF4-FFF2-40B4-BE49-F238E27FC236}">
                <a16:creationId xmlns:a16="http://schemas.microsoft.com/office/drawing/2014/main" xmlns="" id="{FE8ACD27-F09A-51F3-DEC7-F8E10C236B33}"/>
              </a:ext>
            </a:extLst>
          </p:cNvPr>
          <p:cNvSpPr/>
          <p:nvPr/>
        </p:nvSpPr>
        <p:spPr>
          <a:xfrm>
            <a:off x="729573" y="2675107"/>
            <a:ext cx="10486418" cy="1814206"/>
          </a:xfrm>
          <a:prstGeom prst="roundRect">
            <a:avLst/>
          </a:prstGeom>
          <a:solidFill>
            <a:srgbClr val="FFFFFF">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rPr>
              <a:t>1. </a:t>
            </a:r>
            <a:r>
              <a:rPr lang="en-US" sz="24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The pace of chemical reactions in the atmosphere may accelerate as temperatures rise as a result of the UHI effect, producing pollutants like ground-level ozone and particulate matter. A layer of warm air traps pollutants near the ground during thermal inversions, which are another effect of the increasing heat and exacerbate air pollution.</a:t>
            </a:r>
            <a:endParaRPr lang="en-IN" sz="24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xmlns="" id="{32AFA425-271A-B9CB-8B46-D5F5458E05FE}"/>
              </a:ext>
            </a:extLst>
          </p:cNvPr>
          <p:cNvSpPr/>
          <p:nvPr/>
        </p:nvSpPr>
        <p:spPr>
          <a:xfrm>
            <a:off x="729573" y="1410511"/>
            <a:ext cx="10486418" cy="1025457"/>
          </a:xfrm>
          <a:prstGeom prst="roundRect">
            <a:avLst/>
          </a:prstGeom>
          <a:solidFill>
            <a:srgbClr val="FFFFFF">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7000"/>
              </a:lnSpc>
              <a:spcAft>
                <a:spcPts val="800"/>
              </a:spcAft>
            </a:pPr>
            <a:r>
              <a:rPr lang="en-IN" sz="24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It is clearly visible that Chennai district is highly polluted and the air quality is deteriorating over the past few years. Vellore on the other hand has relatively better Air quality. This might be due to following reasons</a:t>
            </a:r>
          </a:p>
        </p:txBody>
      </p:sp>
      <p:sp>
        <p:nvSpPr>
          <p:cNvPr id="7" name="Rectangle: Rounded Corners 6">
            <a:extLst>
              <a:ext uri="{FF2B5EF4-FFF2-40B4-BE49-F238E27FC236}">
                <a16:creationId xmlns:a16="http://schemas.microsoft.com/office/drawing/2014/main" xmlns="" id="{431C6048-01EA-86DC-EE18-467AE44C5B3B}"/>
              </a:ext>
            </a:extLst>
          </p:cNvPr>
          <p:cNvSpPr/>
          <p:nvPr/>
        </p:nvSpPr>
        <p:spPr>
          <a:xfrm>
            <a:off x="729573" y="4742235"/>
            <a:ext cx="10486418" cy="1814207"/>
          </a:xfrm>
          <a:prstGeom prst="roundRect">
            <a:avLst/>
          </a:prstGeom>
          <a:solidFill>
            <a:srgbClr val="FFFFFF">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rPr>
              <a:t>2</a:t>
            </a:r>
            <a:r>
              <a:rPr lang="en-IN"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a:t>
            </a:r>
            <a:r>
              <a:rPr lang="en-US"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24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Through modifications to the local meteorological circumstances, the UHI effect may have an indirect impact on air quality. For instance, the UHI effect can influence wind patterns, atmospheric stability, and precipitation patterns, all of which can have an impact on how pollutants are transported and dispersed in the atmosphere.</a:t>
            </a:r>
            <a:endParaRPr lang="en-IN" sz="24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038354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EBCEE7E5-BE1E-4629-AD6D-D8390D486754}"/>
              </a:ext>
            </a:extLst>
          </p:cNvPr>
          <p:cNvSpPr/>
          <p:nvPr/>
        </p:nvSpPr>
        <p:spPr>
          <a:xfrm>
            <a:off x="1906621" y="593387"/>
            <a:ext cx="7149830" cy="1147864"/>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b="1" u="sng" dirty="0">
                <a:solidFill>
                  <a:schemeClr val="accent1">
                    <a:lumMod val="50000"/>
                  </a:schemeClr>
                </a:solidFill>
              </a:rPr>
              <a:t>CONCLUSION</a:t>
            </a:r>
          </a:p>
        </p:txBody>
      </p:sp>
      <p:sp>
        <p:nvSpPr>
          <p:cNvPr id="3" name="Rectangle: Rounded Corners 2">
            <a:extLst>
              <a:ext uri="{FF2B5EF4-FFF2-40B4-BE49-F238E27FC236}">
                <a16:creationId xmlns:a16="http://schemas.microsoft.com/office/drawing/2014/main" xmlns="" id="{F1B64971-4B6F-3E18-DBB1-4A1C229EF244}"/>
              </a:ext>
            </a:extLst>
          </p:cNvPr>
          <p:cNvSpPr/>
          <p:nvPr/>
        </p:nvSpPr>
        <p:spPr>
          <a:xfrm>
            <a:off x="88489" y="2271330"/>
            <a:ext cx="6961239" cy="1981253"/>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50000"/>
                </a:schemeClr>
              </a:solidFill>
            </a:endParaRPr>
          </a:p>
        </p:txBody>
      </p:sp>
      <p:sp>
        <p:nvSpPr>
          <p:cNvPr id="5" name="TextBox 4">
            <a:extLst>
              <a:ext uri="{FF2B5EF4-FFF2-40B4-BE49-F238E27FC236}">
                <a16:creationId xmlns:a16="http://schemas.microsoft.com/office/drawing/2014/main" xmlns="" id="{65CDE51A-C518-DC14-80D1-BB2DD4F5D3B5}"/>
              </a:ext>
            </a:extLst>
          </p:cNvPr>
          <p:cNvSpPr txBox="1"/>
          <p:nvPr/>
        </p:nvSpPr>
        <p:spPr>
          <a:xfrm>
            <a:off x="469333" y="2498257"/>
            <a:ext cx="6108970" cy="1754326"/>
          </a:xfrm>
          <a:prstGeom prst="rect">
            <a:avLst/>
          </a:prstGeom>
          <a:noFill/>
        </p:spPr>
        <p:txBody>
          <a:bodyPr wrap="square">
            <a:spAutoFit/>
          </a:bodyPr>
          <a:lstStyle/>
          <a:p>
            <a:r>
              <a:rPr lang="en-IN"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The effects of UHI on surface temperature, air quality, vegetation cover, and BUI were researched using two nearby districts, Chennai and Vellore, with the main difference being that Chennai is more urbanized than Vellore. It was evident that Chennai was hotter, had fewer green places, and was more polluted.</a:t>
            </a:r>
            <a:endParaRPr lang="en-IN" dirty="0">
              <a:solidFill>
                <a:schemeClr val="accent1">
                  <a:lumMod val="50000"/>
                </a:schemeClr>
              </a:solidFill>
            </a:endParaRPr>
          </a:p>
        </p:txBody>
      </p:sp>
      <p:sp>
        <p:nvSpPr>
          <p:cNvPr id="6" name="Rectangle: Rounded Corners 5">
            <a:extLst>
              <a:ext uri="{FF2B5EF4-FFF2-40B4-BE49-F238E27FC236}">
                <a16:creationId xmlns:a16="http://schemas.microsoft.com/office/drawing/2014/main" xmlns="" id="{2E711870-0546-E802-7DFD-DAA6535EB14A}"/>
              </a:ext>
            </a:extLst>
          </p:cNvPr>
          <p:cNvSpPr/>
          <p:nvPr/>
        </p:nvSpPr>
        <p:spPr>
          <a:xfrm>
            <a:off x="4218039" y="4479510"/>
            <a:ext cx="7425970" cy="2180748"/>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50000"/>
                </a:schemeClr>
              </a:solidFill>
            </a:endParaRPr>
          </a:p>
        </p:txBody>
      </p:sp>
      <p:sp>
        <p:nvSpPr>
          <p:cNvPr id="7" name="TextBox 6">
            <a:extLst>
              <a:ext uri="{FF2B5EF4-FFF2-40B4-BE49-F238E27FC236}">
                <a16:creationId xmlns:a16="http://schemas.microsoft.com/office/drawing/2014/main" xmlns="" id="{71FEC030-5A74-6941-FEBC-DAA5267F0C45}"/>
              </a:ext>
            </a:extLst>
          </p:cNvPr>
          <p:cNvSpPr txBox="1"/>
          <p:nvPr/>
        </p:nvSpPr>
        <p:spPr>
          <a:xfrm>
            <a:off x="4606727" y="4578861"/>
            <a:ext cx="6108970" cy="2308324"/>
          </a:xfrm>
          <a:prstGeom prst="rect">
            <a:avLst/>
          </a:prstGeom>
          <a:noFill/>
        </p:spPr>
        <p:txBody>
          <a:bodyPr wrap="square">
            <a:spAutoFit/>
          </a:bodyPr>
          <a:lstStyle/>
          <a:p>
            <a:r>
              <a:rPr lang="en-IN"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Urban heat Island effect thus gradually makes cities less comfortable to live in. Currently, the trade-offs between living in a rural area (or tier 3 city) with fewer opportunities but better air quality and ambient temperature vs living in a hot polluted city might make people choose cities, but in the long run, there is a very high possibility that people and even companies might to tier 3 cities or rural areas.</a:t>
            </a:r>
          </a:p>
          <a:p>
            <a:endParaRPr lang="en-IN" dirty="0"/>
          </a:p>
        </p:txBody>
      </p:sp>
    </p:spTree>
    <p:extLst>
      <p:ext uri="{BB962C8B-B14F-4D97-AF65-F5344CB8AC3E}">
        <p14:creationId xmlns:p14="http://schemas.microsoft.com/office/powerpoint/2010/main" xmlns="" val="784615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1519" y="1073019"/>
            <a:ext cx="8406881" cy="1446550"/>
          </a:xfrm>
          <a:prstGeom prst="rect">
            <a:avLst/>
          </a:prstGeom>
          <a:noFill/>
        </p:spPr>
        <p:txBody>
          <a:bodyPr wrap="square" rtlCol="0">
            <a:spAutoFit/>
          </a:bodyPr>
          <a:lstStyle/>
          <a:p>
            <a:pPr algn="ctr"/>
            <a:r>
              <a:rPr lang="en-IN" sz="8800" dirty="0" smtClean="0">
                <a:solidFill>
                  <a:schemeClr val="accent1">
                    <a:lumMod val="75000"/>
                  </a:schemeClr>
                </a:solidFill>
              </a:rPr>
              <a:t>THANK YOU</a:t>
            </a:r>
            <a:endParaRPr lang="en-US" sz="8800" dirty="0">
              <a:solidFill>
                <a:schemeClr val="accent1">
                  <a:lumMod val="75000"/>
                </a:schemeClr>
              </a:solidFill>
            </a:endParaRPr>
          </a:p>
        </p:txBody>
      </p:sp>
      <p:sp>
        <p:nvSpPr>
          <p:cNvPr id="5" name="Oval 4"/>
          <p:cNvSpPr/>
          <p:nvPr/>
        </p:nvSpPr>
        <p:spPr>
          <a:xfrm>
            <a:off x="1754155" y="1045029"/>
            <a:ext cx="8238931" cy="1548882"/>
          </a:xfrm>
          <a:prstGeom prst="ellipse">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204857" y="3545633"/>
            <a:ext cx="5738327" cy="2585323"/>
          </a:xfrm>
          <a:prstGeom prst="rect">
            <a:avLst/>
          </a:prstGeom>
          <a:noFill/>
        </p:spPr>
        <p:txBody>
          <a:bodyPr wrap="square" rtlCol="0">
            <a:spAutoFit/>
          </a:bodyPr>
          <a:lstStyle/>
          <a:p>
            <a:r>
              <a:rPr lang="en-IN" sz="2400" b="1" dirty="0" smtClean="0">
                <a:solidFill>
                  <a:schemeClr val="accent1">
                    <a:lumMod val="75000"/>
                  </a:schemeClr>
                </a:solidFill>
              </a:rPr>
              <a:t>Presented by:</a:t>
            </a:r>
          </a:p>
          <a:p>
            <a:endParaRPr lang="en-US" sz="2400" dirty="0" smtClean="0">
              <a:solidFill>
                <a:schemeClr val="accent1">
                  <a:lumMod val="75000"/>
                </a:schemeClr>
              </a:solidFill>
            </a:endParaRPr>
          </a:p>
          <a:p>
            <a:pPr marL="457200" lvl="0" indent="-457200" fontAlgn="base">
              <a:buFont typeface="+mj-lt"/>
              <a:buAutoNum type="arabicPeriod"/>
            </a:pPr>
            <a:r>
              <a:rPr lang="en-US" sz="2400" dirty="0" smtClean="0">
                <a:solidFill>
                  <a:schemeClr val="accent1">
                    <a:lumMod val="75000"/>
                  </a:schemeClr>
                </a:solidFill>
              </a:rPr>
              <a:t>AKHIL DEV M S	-B200541CE</a:t>
            </a:r>
          </a:p>
          <a:p>
            <a:pPr marL="457200" lvl="0" indent="-457200" fontAlgn="base">
              <a:buFont typeface="+mj-lt"/>
              <a:buAutoNum type="arabicPeriod"/>
            </a:pPr>
            <a:r>
              <a:rPr lang="en-US" sz="2400" dirty="0" smtClean="0">
                <a:solidFill>
                  <a:schemeClr val="accent1">
                    <a:lumMod val="75000"/>
                  </a:schemeClr>
                </a:solidFill>
              </a:rPr>
              <a:t>ANUSREE M A	-B200567CE</a:t>
            </a:r>
          </a:p>
          <a:p>
            <a:pPr marL="457200" lvl="0" indent="-457200" fontAlgn="base">
              <a:buFont typeface="+mj-lt"/>
              <a:buAutoNum type="arabicPeriod"/>
            </a:pPr>
            <a:r>
              <a:rPr lang="en-US" sz="2400" dirty="0" smtClean="0">
                <a:solidFill>
                  <a:schemeClr val="accent1">
                    <a:lumMod val="75000"/>
                  </a:schemeClr>
                </a:solidFill>
              </a:rPr>
              <a:t>RAJATH VISWAM P S  -B200578CE</a:t>
            </a:r>
          </a:p>
          <a:p>
            <a:pPr marL="457200" lvl="0" indent="-457200" fontAlgn="base">
              <a:buFont typeface="+mj-lt"/>
              <a:buAutoNum type="arabicPeriod"/>
            </a:pPr>
            <a:r>
              <a:rPr lang="en-US" sz="2400" dirty="0" smtClean="0">
                <a:solidFill>
                  <a:schemeClr val="accent1">
                    <a:lumMod val="75000"/>
                  </a:schemeClr>
                </a:solidFill>
              </a:rPr>
              <a:t>S BHADRA	-B200528CE</a:t>
            </a:r>
          </a:p>
          <a:p>
            <a:endParaRPr lang="en-IN" dirty="0" smtClean="0"/>
          </a:p>
        </p:txBody>
      </p:sp>
    </p:spTree>
    <p:extLst>
      <p:ext uri="{BB962C8B-B14F-4D97-AF65-F5344CB8AC3E}">
        <p14:creationId xmlns:p14="http://schemas.microsoft.com/office/powerpoint/2010/main" xmlns="" val="2478762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amond 2">
            <a:extLst>
              <a:ext uri="{FF2B5EF4-FFF2-40B4-BE49-F238E27FC236}">
                <a16:creationId xmlns:a16="http://schemas.microsoft.com/office/drawing/2014/main" xmlns="" id="{889776E5-99C6-002A-EB08-FA41107AC268}"/>
              </a:ext>
            </a:extLst>
          </p:cNvPr>
          <p:cNvSpPr/>
          <p:nvPr/>
        </p:nvSpPr>
        <p:spPr>
          <a:xfrm>
            <a:off x="647276" y="839752"/>
            <a:ext cx="10124388" cy="532431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xmlns="" id="{185F08A6-3340-6D46-4521-4A7406806944}"/>
              </a:ext>
            </a:extLst>
          </p:cNvPr>
          <p:cNvSpPr txBox="1"/>
          <p:nvPr/>
        </p:nvSpPr>
        <p:spPr>
          <a:xfrm>
            <a:off x="3271101" y="424206"/>
            <a:ext cx="4741683" cy="769441"/>
          </a:xfrm>
          <a:prstGeom prst="rect">
            <a:avLst/>
          </a:prstGeom>
          <a:noFill/>
        </p:spPr>
        <p:txBody>
          <a:bodyPr wrap="square" rtlCol="0">
            <a:spAutoFit/>
          </a:bodyPr>
          <a:lstStyle/>
          <a:p>
            <a:r>
              <a:rPr lang="en-IN" sz="4400" b="1" u="sng" dirty="0">
                <a:solidFill>
                  <a:schemeClr val="accent1">
                    <a:lumMod val="50000"/>
                  </a:schemeClr>
                </a:solidFill>
              </a:rPr>
              <a:t>DATASETS USED</a:t>
            </a:r>
          </a:p>
        </p:txBody>
      </p:sp>
      <p:sp>
        <p:nvSpPr>
          <p:cNvPr id="6" name="TextBox 5">
            <a:extLst>
              <a:ext uri="{FF2B5EF4-FFF2-40B4-BE49-F238E27FC236}">
                <a16:creationId xmlns:a16="http://schemas.microsoft.com/office/drawing/2014/main" xmlns="" id="{343A5ED8-C831-4E7E-FC24-30C9B6A8A732}"/>
              </a:ext>
            </a:extLst>
          </p:cNvPr>
          <p:cNvSpPr txBox="1"/>
          <p:nvPr/>
        </p:nvSpPr>
        <p:spPr>
          <a:xfrm>
            <a:off x="2667786" y="1602169"/>
            <a:ext cx="6108568" cy="3259418"/>
          </a:xfrm>
          <a:prstGeom prst="rect">
            <a:avLst/>
          </a:prstGeom>
          <a:noFill/>
        </p:spPr>
        <p:txBody>
          <a:bodyPr wrap="square">
            <a:spAutoFit/>
          </a:body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solidFill>
                <a:schemeClr val="tx1">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solidFill>
                  <a:schemeClr val="tx1">
                    <a:lumMod val="40000"/>
                    <a:lumOff val="60000"/>
                  </a:schemeClr>
                </a:solidFill>
              </a:rPr>
              <a:t>FAO GAUL 500m: Global Administrative Unit Layers 2015, Second-Level Administrative Units</a:t>
            </a:r>
          </a:p>
          <a:p>
            <a:pPr>
              <a:lnSpc>
                <a:spcPct val="107000"/>
              </a:lnSpc>
              <a:spcAft>
                <a:spcPts val="800"/>
              </a:spcAft>
            </a:pPr>
            <a:r>
              <a:rPr lang="en-IN" dirty="0">
                <a:solidFill>
                  <a:schemeClr val="tx1">
                    <a:lumMod val="40000"/>
                    <a:lumOff val="60000"/>
                  </a:schemeClr>
                </a:solidFill>
              </a:rPr>
              <a:t> </a:t>
            </a:r>
          </a:p>
          <a:p>
            <a:pPr>
              <a:lnSpc>
                <a:spcPct val="107000"/>
              </a:lnSpc>
              <a:spcAft>
                <a:spcPts val="800"/>
              </a:spcAft>
            </a:pPr>
            <a:r>
              <a:rPr lang="en-IN" dirty="0">
                <a:solidFill>
                  <a:schemeClr val="tx1">
                    <a:lumMod val="40000"/>
                    <a:lumOff val="60000"/>
                  </a:schemeClr>
                </a:solidFill>
              </a:rPr>
              <a:t>USGS Landsat 7 Collection 2 Tier 1 and Real-Time data Raw Scenes</a:t>
            </a:r>
          </a:p>
          <a:p>
            <a:pPr>
              <a:lnSpc>
                <a:spcPct val="107000"/>
              </a:lnSpc>
              <a:spcAft>
                <a:spcPts val="800"/>
              </a:spcAft>
            </a:pPr>
            <a:r>
              <a:rPr lang="en-IN" dirty="0">
                <a:solidFill>
                  <a:schemeClr val="tx1">
                    <a:lumMod val="40000"/>
                    <a:lumOff val="60000"/>
                  </a:schemeClr>
                </a:solidFill>
              </a:rPr>
              <a:t> </a:t>
            </a:r>
          </a:p>
          <a:p>
            <a:pPr>
              <a:lnSpc>
                <a:spcPct val="107000"/>
              </a:lnSpc>
              <a:spcAft>
                <a:spcPts val="800"/>
              </a:spcAft>
            </a:pPr>
            <a:r>
              <a:rPr lang="en-IN" dirty="0">
                <a:solidFill>
                  <a:schemeClr val="tx1">
                    <a:lumMod val="40000"/>
                    <a:lumOff val="60000"/>
                  </a:schemeClr>
                </a:solidFill>
              </a:rPr>
              <a:t>MOD11A1.061 Terra Land Surface Temperature and Emissivity Daily Global 1km</a:t>
            </a:r>
          </a:p>
        </p:txBody>
      </p:sp>
    </p:spTree>
    <p:extLst>
      <p:ext uri="{BB962C8B-B14F-4D97-AF65-F5344CB8AC3E}">
        <p14:creationId xmlns:p14="http://schemas.microsoft.com/office/powerpoint/2010/main" xmlns="" val="1966130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2000">
              <a:schemeClr val="bg2">
                <a:tint val="97000"/>
                <a:hueMod val="162000"/>
                <a:satMod val="200000"/>
                <a:lumMod val="124000"/>
              </a:schemeClr>
            </a:gs>
            <a:gs pos="36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xmlns="" Requires="am3d">
          <p:graphicFrame>
            <p:nvGraphicFramePr>
              <p:cNvPr id="3" name="3D Model 2" descr="City Scene">
                <a:extLst>
                  <a:ext uri="{FF2B5EF4-FFF2-40B4-BE49-F238E27FC236}">
                    <a16:creationId xmlns:a16="http://schemas.microsoft.com/office/drawing/2014/main" id="{2C5961BA-61E7-959D-5815-B0AF6F7D7626}"/>
                  </a:ext>
                </a:extLst>
              </p:cNvPr>
              <p:cNvGraphicFramePr/>
              <p:nvPr>
                <p:extLst>
                  <p:ext uri="{D42A27DB-BD31-4B8C-83A1-F6EECF244321}">
                    <p14:modId xmlns:p14="http://schemas.microsoft.com/office/powerpoint/2010/main" val="2741716512"/>
                  </p:ext>
                </p:extLst>
              </p:nvPr>
            </p:nvGraphicFramePr>
            <p:xfrm>
              <a:off x="797669" y="933854"/>
              <a:ext cx="11011710" cy="5632315"/>
            </p:xfrm>
            <a:graphic>
              <a:graphicData uri="http://schemas.microsoft.com/office/drawing/2017/model3d">
                <am3d:model3d r:embed="rId2">
                  <am3d:spPr>
                    <a:xfrm>
                      <a:off x="0" y="0"/>
                      <a:ext cx="11011710" cy="5632315"/>
                    </a:xfrm>
                    <a:prstGeom prst="rect">
                      <a:avLst/>
                    </a:prstGeom>
                    <a:ln>
                      <a:noFill/>
                    </a:ln>
                  </am3d:spPr>
                  <am3d:camera>
                    <am3d:pos x="0" y="0" z="67927273"/>
                    <am3d:up dx="0" dy="36000000" dz="0"/>
                    <am3d:lookAt x="0" y="0" z="0"/>
                    <am3d:perspective fov="2700000"/>
                  </am3d:camera>
                  <am3d:trans>
                    <am3d:meterPerModelUnit n="40297" d="1000000"/>
                    <am3d:preTrans dx="-128122" dy="-7172612" dz="-9309610"/>
                    <am3d:scale>
                      <am3d:sx n="1000000" d="1000000"/>
                      <am3d:sy n="1000000" d="1000000"/>
                      <am3d:sz n="1000000" d="1000000"/>
                    </am3d:scale>
                    <am3d:rot/>
                    <am3d:postTrans dx="0" dy="0" dz="0"/>
                  </am3d:trans>
                  <am3d:raster rName="Office3DRenderer" rVer="16.0.8326">
                    <am3d:blip r:embed="rId3"/>
                  </am3d:raster>
                  <am3d:objViewport viewportSz="128706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City Scene">
                <a:extLst>
                  <a:ext uri="{FF2B5EF4-FFF2-40B4-BE49-F238E27FC236}">
                    <a16:creationId xmlns:a16="http://schemas.microsoft.com/office/drawing/2014/main" xmlns="" id="{2C5961BA-61E7-959D-5815-B0AF6F7D7626}"/>
                  </a:ext>
                </a:extLst>
              </p:cNvPr>
              <p:cNvPicPr>
                <a:picLocks noGrp="1" noRot="1" noChangeAspect="1" noMove="1" noResize="1" noEditPoints="1" noAdjustHandles="1" noChangeArrowheads="1" noChangeShapeType="1" noCrop="1"/>
              </p:cNvPicPr>
              <p:nvPr/>
            </p:nvPicPr>
            <p:blipFill>
              <a:blip r:embed="rId4"/>
              <a:stretch>
                <a:fillRect/>
              </a:stretch>
            </p:blipFill>
            <p:spPr>
              <a:xfrm>
                <a:off x="797669" y="933854"/>
                <a:ext cx="11011710" cy="5632315"/>
              </a:xfrm>
              <a:prstGeom prst="rect">
                <a:avLst/>
              </a:prstGeom>
              <a:ln>
                <a:noFill/>
              </a:ln>
            </p:spPr>
          </p:pic>
        </mc:Fallback>
      </mc:AlternateContent>
      <p:sp>
        <p:nvSpPr>
          <p:cNvPr id="5" name="Rectangle 4">
            <a:extLst>
              <a:ext uri="{FF2B5EF4-FFF2-40B4-BE49-F238E27FC236}">
                <a16:creationId xmlns:a16="http://schemas.microsoft.com/office/drawing/2014/main" xmlns="" id="{494A066C-2E17-1DFA-C347-2890A5D13E9C}"/>
              </a:ext>
            </a:extLst>
          </p:cNvPr>
          <p:cNvSpPr/>
          <p:nvPr/>
        </p:nvSpPr>
        <p:spPr>
          <a:xfrm>
            <a:off x="1147864" y="291831"/>
            <a:ext cx="9328825" cy="1157591"/>
          </a:xfrm>
          <a:prstGeom prst="rect">
            <a:avLst/>
          </a:prstGeom>
          <a:solidFill>
            <a:srgbClr val="FFFFFF">
              <a:alpha val="8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800" b="1" u="sng" dirty="0">
                <a:solidFill>
                  <a:schemeClr val="accent1">
                    <a:lumMod val="50000"/>
                  </a:schemeClr>
                </a:solidFill>
              </a:rPr>
              <a:t>WHAT IS AN URBAN HEAT ISLAND?</a:t>
            </a:r>
          </a:p>
        </p:txBody>
      </p:sp>
      <p:sp>
        <p:nvSpPr>
          <p:cNvPr id="7" name="Rectangle 6">
            <a:extLst>
              <a:ext uri="{FF2B5EF4-FFF2-40B4-BE49-F238E27FC236}">
                <a16:creationId xmlns:a16="http://schemas.microsoft.com/office/drawing/2014/main" xmlns="" id="{8EE5F36B-4272-856B-25F6-44FF1341A651}"/>
              </a:ext>
            </a:extLst>
          </p:cNvPr>
          <p:cNvSpPr/>
          <p:nvPr/>
        </p:nvSpPr>
        <p:spPr>
          <a:xfrm>
            <a:off x="797669" y="2217906"/>
            <a:ext cx="5165386" cy="1945532"/>
          </a:xfrm>
          <a:prstGeom prst="rect">
            <a:avLst/>
          </a:prstGeom>
          <a:solidFill>
            <a:srgbClr val="FFFFFF">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accent1">
                    <a:lumMod val="50000"/>
                  </a:schemeClr>
                </a:solidFill>
              </a:rPr>
              <a:t>An urban heat island, or UHI, is a metropolitan area that's a lot warmer than the rural areas surrounding it.</a:t>
            </a:r>
          </a:p>
        </p:txBody>
      </p:sp>
      <p:sp>
        <p:nvSpPr>
          <p:cNvPr id="8" name="Rectangle 7">
            <a:extLst>
              <a:ext uri="{FF2B5EF4-FFF2-40B4-BE49-F238E27FC236}">
                <a16:creationId xmlns:a16="http://schemas.microsoft.com/office/drawing/2014/main" xmlns="" id="{8CCFCC77-E3B4-1A3D-D517-0BCF617E7E3A}"/>
              </a:ext>
            </a:extLst>
          </p:cNvPr>
          <p:cNvSpPr/>
          <p:nvPr/>
        </p:nvSpPr>
        <p:spPr>
          <a:xfrm>
            <a:off x="6228947" y="4163438"/>
            <a:ext cx="5003259" cy="2402731"/>
          </a:xfrm>
          <a:prstGeom prst="rect">
            <a:avLst/>
          </a:prstGeom>
          <a:solidFill>
            <a:srgbClr val="FFFFFF">
              <a:alpha val="68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accent1">
                    <a:lumMod val="50000"/>
                  </a:schemeClr>
                </a:solidFill>
              </a:rPr>
              <a:t>Heat is created by energy from all the people, cars, buses, and trains in big cities that have lots of activity and people</a:t>
            </a:r>
            <a:r>
              <a:rPr lang="en-US" dirty="0">
                <a:solidFill>
                  <a:schemeClr val="accent1">
                    <a:lumMod val="50000"/>
                  </a:schemeClr>
                </a:solidFill>
              </a:rPr>
              <a:t>.</a:t>
            </a:r>
          </a:p>
        </p:txBody>
      </p:sp>
      <p:pic>
        <p:nvPicPr>
          <p:cNvPr id="10" name="Graphic 9" descr="Bullseye">
            <a:extLst>
              <a:ext uri="{FF2B5EF4-FFF2-40B4-BE49-F238E27FC236}">
                <a16:creationId xmlns:a16="http://schemas.microsoft.com/office/drawing/2014/main" xmlns="" id="{92D4BD8F-436E-3136-A118-BDF8F8D84C4B}"/>
              </a:ext>
            </a:extLst>
          </p:cNvPr>
          <p:cNvPicPr>
            <a:picLocks noChangeAspect="1"/>
          </p:cNvPicPr>
          <p:nvPr/>
        </p:nvPicPr>
        <p:blipFill>
          <a:blip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5632318" y="3613823"/>
            <a:ext cx="914400" cy="914400"/>
          </a:xfrm>
          <a:prstGeom prst="rect">
            <a:avLst/>
          </a:prstGeom>
        </p:spPr>
      </p:pic>
      <p:pic>
        <p:nvPicPr>
          <p:cNvPr id="12" name="Graphic 11" descr="Head with gears">
            <a:extLst>
              <a:ext uri="{FF2B5EF4-FFF2-40B4-BE49-F238E27FC236}">
                <a16:creationId xmlns:a16="http://schemas.microsoft.com/office/drawing/2014/main" xmlns="" id="{4281D743-8D5F-4E03-5379-FE005E90CC57}"/>
              </a:ext>
            </a:extLst>
          </p:cNvPr>
          <p:cNvPicPr>
            <a:picLocks noChangeAspect="1"/>
          </p:cNvPicPr>
          <p:nvPr/>
        </p:nvPicPr>
        <p:blipFill>
          <a:blip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1258111" y="260215"/>
            <a:ext cx="914400" cy="914400"/>
          </a:xfrm>
          <a:prstGeom prst="rect">
            <a:avLst/>
          </a:prstGeom>
        </p:spPr>
      </p:pic>
    </p:spTree>
    <p:extLst>
      <p:ext uri="{BB962C8B-B14F-4D97-AF65-F5344CB8AC3E}">
        <p14:creationId xmlns:p14="http://schemas.microsoft.com/office/powerpoint/2010/main" xmlns="" val="1827800282"/>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A81EA61-0253-D3A8-228A-DE2C3B408AF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xmlns="" id="{987D565B-80DD-30E9-4302-CED5F538999B}"/>
              </a:ext>
            </a:extLst>
          </p:cNvPr>
          <p:cNvSpPr/>
          <p:nvPr/>
        </p:nvSpPr>
        <p:spPr>
          <a:xfrm>
            <a:off x="2198451" y="447472"/>
            <a:ext cx="7529209" cy="1429966"/>
          </a:xfrm>
          <a:prstGeom prst="rect">
            <a:avLst/>
          </a:prstGeom>
          <a:solidFill>
            <a:srgbClr val="FFFFFF">
              <a:alpha val="57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0" b="1" u="sng" dirty="0">
                <a:solidFill>
                  <a:schemeClr val="accent1">
                    <a:lumMod val="75000"/>
                  </a:schemeClr>
                </a:solidFill>
              </a:rPr>
              <a:t>CAUSES OF UHI</a:t>
            </a:r>
          </a:p>
        </p:txBody>
      </p:sp>
      <p:sp>
        <p:nvSpPr>
          <p:cNvPr id="6" name="Rectangle 5">
            <a:extLst>
              <a:ext uri="{FF2B5EF4-FFF2-40B4-BE49-F238E27FC236}">
                <a16:creationId xmlns:a16="http://schemas.microsoft.com/office/drawing/2014/main" xmlns="" id="{1A87A720-11CE-6471-6938-09482E5E4461}"/>
              </a:ext>
            </a:extLst>
          </p:cNvPr>
          <p:cNvSpPr/>
          <p:nvPr/>
        </p:nvSpPr>
        <p:spPr>
          <a:xfrm>
            <a:off x="692285" y="2859932"/>
            <a:ext cx="10951724" cy="1429966"/>
          </a:xfrm>
          <a:prstGeom prst="rect">
            <a:avLst/>
          </a:prstGeom>
          <a:solidFill>
            <a:srgbClr val="FFFFFF">
              <a:alpha val="68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accent1">
                    <a:lumMod val="50000"/>
                  </a:schemeClr>
                </a:solidFill>
              </a:rPr>
              <a:t>When houses, shops, and industrial buildings are constructed close together, it can create a UHI. Building materials are usually very good at insulating, or holding in heat. This insulation makes the areas around buildings warmer.</a:t>
            </a:r>
          </a:p>
        </p:txBody>
      </p:sp>
      <p:sp>
        <p:nvSpPr>
          <p:cNvPr id="7" name="Rectangle 6">
            <a:extLst>
              <a:ext uri="{FF2B5EF4-FFF2-40B4-BE49-F238E27FC236}">
                <a16:creationId xmlns:a16="http://schemas.microsoft.com/office/drawing/2014/main" xmlns="" id="{E3DE5B4E-CB68-FDC9-F053-E9120768AB2B}"/>
              </a:ext>
            </a:extLst>
          </p:cNvPr>
          <p:cNvSpPr/>
          <p:nvPr/>
        </p:nvSpPr>
        <p:spPr>
          <a:xfrm>
            <a:off x="692284" y="4630366"/>
            <a:ext cx="10951723" cy="1964987"/>
          </a:xfrm>
          <a:prstGeom prst="rect">
            <a:avLst/>
          </a:prstGeom>
          <a:solidFill>
            <a:srgbClr val="FFFFFF">
              <a:alpha val="7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accent1">
                    <a:lumMod val="75000"/>
                  </a:schemeClr>
                </a:solidFill>
              </a:rPr>
              <a:t>"Waste heat" also contributes to a UHI. People and their tools, such as cars and factories, are always burning off energy, whether they’re jogging, driving, or just living their day-to-day lives. The energy people burn off usually escapes in the form of heat. And if there are a lot of people in one area, that's a lot of heat.</a:t>
            </a:r>
          </a:p>
        </p:txBody>
      </p:sp>
      <p:pic>
        <p:nvPicPr>
          <p:cNvPr id="9" name="Graphic 8" descr="Lightbulb">
            <a:extLst>
              <a:ext uri="{FF2B5EF4-FFF2-40B4-BE49-F238E27FC236}">
                <a16:creationId xmlns:a16="http://schemas.microsoft.com/office/drawing/2014/main" xmlns="" id="{400174EC-B403-E82F-8AA7-8E96B4CDEFF7}"/>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rot="19507708">
            <a:off x="1370638" y="818443"/>
            <a:ext cx="914400" cy="914400"/>
          </a:xfrm>
          <a:prstGeom prst="rect">
            <a:avLst/>
          </a:prstGeom>
        </p:spPr>
      </p:pic>
    </p:spTree>
    <p:extLst>
      <p:ext uri="{BB962C8B-B14F-4D97-AF65-F5344CB8AC3E}">
        <p14:creationId xmlns:p14="http://schemas.microsoft.com/office/powerpoint/2010/main" xmlns="" val="3686418198"/>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C85C637-A506-46EB-4F89-56F4FE861DB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xmlns="" id="{42998A58-2F63-C7E5-26A0-5E334E86AD2A}"/>
              </a:ext>
            </a:extLst>
          </p:cNvPr>
          <p:cNvSpPr/>
          <p:nvPr/>
        </p:nvSpPr>
        <p:spPr>
          <a:xfrm>
            <a:off x="1731524" y="379378"/>
            <a:ext cx="8122596" cy="1274323"/>
          </a:xfrm>
          <a:prstGeom prst="rect">
            <a:avLst/>
          </a:prstGeom>
          <a:solidFill>
            <a:srgbClr val="FFFFFF">
              <a:alpha val="57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0" b="1" u="sng" dirty="0">
                <a:solidFill>
                  <a:schemeClr val="accent1">
                    <a:lumMod val="50000"/>
                  </a:schemeClr>
                </a:solidFill>
              </a:rPr>
              <a:t>EFFECTS OF UHI</a:t>
            </a:r>
          </a:p>
        </p:txBody>
      </p:sp>
      <p:sp>
        <p:nvSpPr>
          <p:cNvPr id="5" name="Rectangle: Rounded Corners 4">
            <a:extLst>
              <a:ext uri="{FF2B5EF4-FFF2-40B4-BE49-F238E27FC236}">
                <a16:creationId xmlns:a16="http://schemas.microsoft.com/office/drawing/2014/main" xmlns="" id="{3EBF29DB-2357-9DB1-BABD-6F0CC5C3CF76}"/>
              </a:ext>
            </a:extLst>
          </p:cNvPr>
          <p:cNvSpPr/>
          <p:nvPr/>
        </p:nvSpPr>
        <p:spPr>
          <a:xfrm>
            <a:off x="914400" y="2587557"/>
            <a:ext cx="10564238" cy="1595337"/>
          </a:xfrm>
          <a:prstGeom prst="roundRect">
            <a:avLst/>
          </a:prstGeom>
          <a:solidFill>
            <a:srgbClr val="FFFFFF">
              <a:alpha val="65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accent1">
                    <a:lumMod val="75000"/>
                  </a:schemeClr>
                </a:solidFill>
              </a:rPr>
              <a:t>Nighttime temperatures in UHIs remain high. This is because buildings, sidewalks, and parking lots block heat coming from the ground from rising into the cold night sky.</a:t>
            </a:r>
          </a:p>
        </p:txBody>
      </p:sp>
      <p:sp>
        <p:nvSpPr>
          <p:cNvPr id="6" name="Rectangle: Rounded Corners 5">
            <a:extLst>
              <a:ext uri="{FF2B5EF4-FFF2-40B4-BE49-F238E27FC236}">
                <a16:creationId xmlns:a16="http://schemas.microsoft.com/office/drawing/2014/main" xmlns="" id="{C7C23900-54AF-C273-E0B7-6524F9CCB5FB}"/>
              </a:ext>
            </a:extLst>
          </p:cNvPr>
          <p:cNvSpPr/>
          <p:nvPr/>
        </p:nvSpPr>
        <p:spPr>
          <a:xfrm>
            <a:off x="914400" y="4513634"/>
            <a:ext cx="10564238" cy="1964988"/>
          </a:xfrm>
          <a:prstGeom prst="roundRect">
            <a:avLst/>
          </a:prstGeom>
          <a:solidFill>
            <a:srgbClr val="FFFFFF">
              <a:alpha val="67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accent1">
                    <a:lumMod val="75000"/>
                  </a:schemeClr>
                </a:solidFill>
              </a:rPr>
              <a:t>UHI can have worse air and water quality than their rural neighbors. UHIs often have lower air quality because there are more pollutants being pumped into the air. These pollutants are blocked from scattering and becoming less toxic by the urban landscape.</a:t>
            </a:r>
          </a:p>
        </p:txBody>
      </p:sp>
      <p:pic>
        <p:nvPicPr>
          <p:cNvPr id="8" name="Graphic 7" descr="Arrow Slight curve">
            <a:extLst>
              <a:ext uri="{FF2B5EF4-FFF2-40B4-BE49-F238E27FC236}">
                <a16:creationId xmlns:a16="http://schemas.microsoft.com/office/drawing/2014/main" xmlns="" id="{3381420D-D0D5-7952-C342-362F107FEAAF}"/>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1134894" y="559339"/>
            <a:ext cx="914400" cy="914400"/>
          </a:xfrm>
          <a:prstGeom prst="rect">
            <a:avLst/>
          </a:prstGeom>
        </p:spPr>
      </p:pic>
    </p:spTree>
    <p:extLst>
      <p:ext uri="{BB962C8B-B14F-4D97-AF65-F5344CB8AC3E}">
        <p14:creationId xmlns:p14="http://schemas.microsoft.com/office/powerpoint/2010/main" xmlns="" val="2042457400"/>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E8986E1-9A5B-021B-14F2-D73A9186449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xmlns="" id="{F65E5FBC-872C-6F08-73D5-980D7D94CAB3}"/>
              </a:ext>
            </a:extLst>
          </p:cNvPr>
          <p:cNvSpPr/>
          <p:nvPr/>
        </p:nvSpPr>
        <p:spPr>
          <a:xfrm>
            <a:off x="642025" y="642027"/>
            <a:ext cx="10564238" cy="1040859"/>
          </a:xfrm>
          <a:prstGeom prst="roundRect">
            <a:avLst/>
          </a:prstGeom>
          <a:solidFill>
            <a:srgbClr val="FFFFFF">
              <a:alpha val="65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accent1">
                    <a:lumMod val="75000"/>
                  </a:schemeClr>
                </a:solidFill>
              </a:rPr>
              <a:t>UHIs contribute to energy demands in the summer, straining energy resources</a:t>
            </a:r>
            <a:r>
              <a:rPr lang="en-US" dirty="0"/>
              <a:t>.</a:t>
            </a:r>
          </a:p>
        </p:txBody>
      </p:sp>
      <p:sp>
        <p:nvSpPr>
          <p:cNvPr id="5" name="Rectangle: Rounded Corners 4">
            <a:extLst>
              <a:ext uri="{FF2B5EF4-FFF2-40B4-BE49-F238E27FC236}">
                <a16:creationId xmlns:a16="http://schemas.microsoft.com/office/drawing/2014/main" xmlns="" id="{D2D1A291-3F64-47AF-457A-61A25FC7E324}"/>
              </a:ext>
            </a:extLst>
          </p:cNvPr>
          <p:cNvSpPr/>
          <p:nvPr/>
        </p:nvSpPr>
        <p:spPr>
          <a:xfrm>
            <a:off x="661480" y="2178996"/>
            <a:ext cx="10544783" cy="1322962"/>
          </a:xfrm>
          <a:prstGeom prst="roundRect">
            <a:avLst/>
          </a:prstGeom>
          <a:solidFill>
            <a:srgbClr val="FFFFFF">
              <a:alpha val="65000"/>
            </a:srgb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accent1">
                    <a:lumMod val="75000"/>
                  </a:schemeClr>
                </a:solidFill>
              </a:rPr>
              <a:t>When warm water from the UHI ends up flowing into local streams, it stresses the native species that have adapted to life in a cooler aquatic environment.</a:t>
            </a:r>
          </a:p>
        </p:txBody>
      </p:sp>
      <p:sp>
        <p:nvSpPr>
          <p:cNvPr id="7" name="Rectangle: Rounded Corners 6">
            <a:extLst>
              <a:ext uri="{FF2B5EF4-FFF2-40B4-BE49-F238E27FC236}">
                <a16:creationId xmlns:a16="http://schemas.microsoft.com/office/drawing/2014/main" xmlns="" id="{437C1412-2A6B-754C-7432-70687C56C8AF}"/>
              </a:ext>
            </a:extLst>
          </p:cNvPr>
          <p:cNvSpPr/>
          <p:nvPr/>
        </p:nvSpPr>
        <p:spPr>
          <a:xfrm>
            <a:off x="661480" y="3715966"/>
            <a:ext cx="10564238" cy="1429966"/>
          </a:xfrm>
          <a:prstGeom prst="roundRect">
            <a:avLst/>
          </a:prstGeom>
          <a:solidFill>
            <a:srgbClr val="FFFFFF">
              <a:alpha val="65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accent1">
                    <a:lumMod val="75000"/>
                  </a:schemeClr>
                </a:solidFill>
              </a:rPr>
              <a:t>Heat islands can contribute to poor air quality, magnify the impacts of extreme heat events, and put people’s health at higher risk.</a:t>
            </a:r>
          </a:p>
        </p:txBody>
      </p:sp>
      <p:sp>
        <p:nvSpPr>
          <p:cNvPr id="8" name="Rectangle: Rounded Corners 7">
            <a:extLst>
              <a:ext uri="{FF2B5EF4-FFF2-40B4-BE49-F238E27FC236}">
                <a16:creationId xmlns:a16="http://schemas.microsoft.com/office/drawing/2014/main" xmlns="" id="{63AC7F01-B113-7D3F-3F65-524C1C5D7D70}"/>
              </a:ext>
            </a:extLst>
          </p:cNvPr>
          <p:cNvSpPr/>
          <p:nvPr/>
        </p:nvSpPr>
        <p:spPr>
          <a:xfrm>
            <a:off x="642025" y="5398852"/>
            <a:ext cx="10564238" cy="1293778"/>
          </a:xfrm>
          <a:prstGeom prst="roundRect">
            <a:avLst/>
          </a:prstGeom>
          <a:solidFill>
            <a:srgbClr val="FFFFFF">
              <a:alpha val="65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accent1">
                    <a:lumMod val="75000"/>
                  </a:schemeClr>
                </a:solidFill>
              </a:rPr>
              <a:t>THE URBAN HEAT ISLAND EFFECT ULTIMATELY CONTRIBUTES TO THE INCREASE IN AVERAGE GLOBAL TEMPERATURE, HENCE IS A FACTOR RESPONSIBLE FOR GLOBAL WARMING.</a:t>
            </a:r>
          </a:p>
        </p:txBody>
      </p:sp>
    </p:spTree>
    <p:extLst>
      <p:ext uri="{BB962C8B-B14F-4D97-AF65-F5344CB8AC3E}">
        <p14:creationId xmlns:p14="http://schemas.microsoft.com/office/powerpoint/2010/main" xmlns="" val="1627095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44960F4-9F61-8364-770F-D0B1AB93C2EB}"/>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6468894" cy="6858000"/>
          </a:xfrm>
          <a:prstGeom prst="rect">
            <a:avLst/>
          </a:prstGeom>
        </p:spPr>
      </p:pic>
      <p:pic>
        <p:nvPicPr>
          <p:cNvPr id="5" name="Picture 4">
            <a:extLst>
              <a:ext uri="{FF2B5EF4-FFF2-40B4-BE49-F238E27FC236}">
                <a16:creationId xmlns:a16="http://schemas.microsoft.com/office/drawing/2014/main" xmlns="" id="{3CBEAD21-DBB9-9203-310A-24BBA94DE081}"/>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992238" y="-1"/>
            <a:ext cx="6199762" cy="6857999"/>
          </a:xfrm>
          <a:prstGeom prst="rect">
            <a:avLst/>
          </a:prstGeom>
        </p:spPr>
      </p:pic>
      <p:sp>
        <p:nvSpPr>
          <p:cNvPr id="6" name="Rectangle 5">
            <a:extLst>
              <a:ext uri="{FF2B5EF4-FFF2-40B4-BE49-F238E27FC236}">
                <a16:creationId xmlns:a16="http://schemas.microsoft.com/office/drawing/2014/main" xmlns="" id="{1BC2C6E7-B95A-AD71-8783-5772A30379E7}"/>
              </a:ext>
            </a:extLst>
          </p:cNvPr>
          <p:cNvSpPr/>
          <p:nvPr/>
        </p:nvSpPr>
        <p:spPr>
          <a:xfrm>
            <a:off x="2626468" y="165370"/>
            <a:ext cx="6799634" cy="1206230"/>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i="1" dirty="0">
                <a:solidFill>
                  <a:schemeClr val="accent6">
                    <a:lumMod val="10000"/>
                  </a:schemeClr>
                </a:solidFill>
              </a:rPr>
              <a:t>LOCATIONS CONSIDERED FOR ANALYSIS</a:t>
            </a:r>
          </a:p>
        </p:txBody>
      </p:sp>
      <p:sp>
        <p:nvSpPr>
          <p:cNvPr id="7" name="Rectangle: Rounded Corners 6">
            <a:extLst>
              <a:ext uri="{FF2B5EF4-FFF2-40B4-BE49-F238E27FC236}">
                <a16:creationId xmlns:a16="http://schemas.microsoft.com/office/drawing/2014/main" xmlns="" id="{B4971F29-FBE5-5535-8B38-A635932FCCF5}"/>
              </a:ext>
            </a:extLst>
          </p:cNvPr>
          <p:cNvSpPr/>
          <p:nvPr/>
        </p:nvSpPr>
        <p:spPr>
          <a:xfrm>
            <a:off x="875489" y="2363821"/>
            <a:ext cx="3657600" cy="787941"/>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CHENNAI</a:t>
            </a:r>
          </a:p>
        </p:txBody>
      </p:sp>
      <p:sp>
        <p:nvSpPr>
          <p:cNvPr id="8" name="Rectangle: Rounded Corners 7">
            <a:extLst>
              <a:ext uri="{FF2B5EF4-FFF2-40B4-BE49-F238E27FC236}">
                <a16:creationId xmlns:a16="http://schemas.microsoft.com/office/drawing/2014/main" xmlns="" id="{8F2AC3CA-F0B7-4555-FE22-2D0FF8B9C156}"/>
              </a:ext>
            </a:extLst>
          </p:cNvPr>
          <p:cNvSpPr/>
          <p:nvPr/>
        </p:nvSpPr>
        <p:spPr>
          <a:xfrm>
            <a:off x="7159557" y="2500009"/>
            <a:ext cx="4085617" cy="749029"/>
          </a:xfrm>
          <a:prstGeom prst="roundRect">
            <a:avLst/>
          </a:prstGeom>
          <a:solidFill>
            <a:srgbClr val="FFFFFF">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5">
                    <a:lumMod val="50000"/>
                  </a:schemeClr>
                </a:solidFill>
              </a:rPr>
              <a:t>VELLORE</a:t>
            </a:r>
          </a:p>
        </p:txBody>
      </p:sp>
      <p:sp>
        <p:nvSpPr>
          <p:cNvPr id="9" name="Rectangle 8">
            <a:extLst>
              <a:ext uri="{FF2B5EF4-FFF2-40B4-BE49-F238E27FC236}">
                <a16:creationId xmlns:a16="http://schemas.microsoft.com/office/drawing/2014/main" xmlns="" id="{8B877D8B-F228-B394-0135-DDFD7A39DF70}"/>
              </a:ext>
            </a:extLst>
          </p:cNvPr>
          <p:cNvSpPr/>
          <p:nvPr/>
        </p:nvSpPr>
        <p:spPr>
          <a:xfrm>
            <a:off x="690664" y="3959157"/>
            <a:ext cx="4387174" cy="2607013"/>
          </a:xfrm>
          <a:prstGeom prst="rect">
            <a:avLst/>
          </a:prstGeom>
          <a:solidFill>
            <a:srgbClr val="FFFF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i="0" dirty="0">
                <a:solidFill>
                  <a:schemeClr val="accent6">
                    <a:lumMod val="10000"/>
                  </a:schemeClr>
                </a:solidFill>
                <a:effectLst/>
                <a:latin typeface="Söhne"/>
              </a:rPr>
              <a:t>Chennai is the capital city of Tamil Nadu and one of the largest cities in India, with a population of over 7 million people. The city has a long history of urbanization and has undergone significant development over the past few decades. Chennai is a major economic and cultural center in South India and is home to numerous industries, educational institutions, and research centers</a:t>
            </a:r>
            <a:r>
              <a:rPr lang="en-US" sz="1400" b="0" i="0" dirty="0">
                <a:solidFill>
                  <a:schemeClr val="accent6">
                    <a:lumMod val="10000"/>
                  </a:schemeClr>
                </a:solidFill>
                <a:effectLst/>
                <a:latin typeface="Söhne"/>
              </a:rPr>
              <a:t>.</a:t>
            </a:r>
            <a:endParaRPr lang="en-IN" sz="1400" dirty="0">
              <a:solidFill>
                <a:schemeClr val="accent6">
                  <a:lumMod val="10000"/>
                </a:schemeClr>
              </a:solidFill>
            </a:endParaRPr>
          </a:p>
        </p:txBody>
      </p:sp>
      <p:sp>
        <p:nvSpPr>
          <p:cNvPr id="10" name="Rectangle: Rounded Corners 9">
            <a:extLst>
              <a:ext uri="{FF2B5EF4-FFF2-40B4-BE49-F238E27FC236}">
                <a16:creationId xmlns:a16="http://schemas.microsoft.com/office/drawing/2014/main" xmlns="" id="{ACF105B0-895E-62A4-1297-8AE9F5C1939F}"/>
              </a:ext>
            </a:extLst>
          </p:cNvPr>
          <p:cNvSpPr/>
          <p:nvPr/>
        </p:nvSpPr>
        <p:spPr>
          <a:xfrm>
            <a:off x="7159557" y="3959157"/>
            <a:ext cx="4085617" cy="2607013"/>
          </a:xfrm>
          <a:prstGeom prst="roundRect">
            <a:avLst/>
          </a:prstGeom>
          <a:solidFill>
            <a:srgbClr val="FFFFFF">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002060"/>
                </a:solidFill>
                <a:effectLst/>
                <a:latin typeface="Söhne"/>
              </a:rPr>
              <a:t>Vellore is a smaller city located approximately 140 kilometers west of Chennai, with a population of around 500,000 people. While Vellore has a long history dating back to the 9th century, it has undergone less extensive urbanization compared to Chennai.</a:t>
            </a:r>
            <a:endParaRPr lang="en-IN" dirty="0">
              <a:solidFill>
                <a:srgbClr val="002060"/>
              </a:solidFill>
            </a:endParaRPr>
          </a:p>
        </p:txBody>
      </p:sp>
    </p:spTree>
    <p:extLst>
      <p:ext uri="{BB962C8B-B14F-4D97-AF65-F5344CB8AC3E}">
        <p14:creationId xmlns:p14="http://schemas.microsoft.com/office/powerpoint/2010/main" xmlns="" val="3365359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6C24EBF-4E09-FDA0-41E0-351C3A0FAC2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9456"/>
            <a:ext cx="12192000" cy="6858000"/>
          </a:xfrm>
          <a:prstGeom prst="rect">
            <a:avLst/>
          </a:prstGeom>
        </p:spPr>
      </p:pic>
      <p:sp>
        <p:nvSpPr>
          <p:cNvPr id="4" name="Rectangle: Rounded Corners 3">
            <a:extLst>
              <a:ext uri="{FF2B5EF4-FFF2-40B4-BE49-F238E27FC236}">
                <a16:creationId xmlns:a16="http://schemas.microsoft.com/office/drawing/2014/main" xmlns="" id="{E6AEFF59-2595-9F08-ABB6-B7E6100C1D62}"/>
              </a:ext>
            </a:extLst>
          </p:cNvPr>
          <p:cNvSpPr/>
          <p:nvPr/>
        </p:nvSpPr>
        <p:spPr>
          <a:xfrm>
            <a:off x="826851" y="447472"/>
            <a:ext cx="10301592" cy="5924145"/>
          </a:xfrm>
          <a:prstGeom prst="round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b="0" i="0" dirty="0">
              <a:ln>
                <a:gradFill>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FFFF"/>
              </a:solidFill>
              <a:effectLst/>
              <a:latin typeface="Tahoma" panose="020B0604030504040204" pitchFamily="34" charset="0"/>
              <a:ea typeface="Tahoma" panose="020B0604030504040204" pitchFamily="34" charset="0"/>
              <a:cs typeface="Tahoma" panose="020B0604030504040204" pitchFamily="34" charset="0"/>
            </a:endParaRPr>
          </a:p>
          <a:p>
            <a:pPr algn="just"/>
            <a:endParaRPr lang="en-US" sz="2800" dirty="0">
              <a:ln>
                <a:gradFill>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FFFF"/>
              </a:solidFill>
              <a:latin typeface="Tahoma" panose="020B0604030504040204" pitchFamily="34" charset="0"/>
              <a:ea typeface="Tahoma" panose="020B0604030504040204" pitchFamily="34" charset="0"/>
              <a:cs typeface="Tahoma" panose="020B0604030504040204" pitchFamily="34" charset="0"/>
            </a:endParaRPr>
          </a:p>
          <a:p>
            <a:pPr algn="just"/>
            <a:endParaRPr lang="en-US" sz="2800" b="0" i="0" dirty="0">
              <a:solidFill>
                <a:srgbClr val="FFFFFF"/>
              </a:solidFill>
              <a:effectLst/>
              <a:latin typeface="Tahoma" panose="020B0604030504040204" pitchFamily="34" charset="0"/>
              <a:ea typeface="Tahoma" panose="020B0604030504040204" pitchFamily="34" charset="0"/>
              <a:cs typeface="Tahoma" panose="020B0604030504040204" pitchFamily="34" charset="0"/>
            </a:endParaRPr>
          </a:p>
          <a:p>
            <a:pPr algn="just"/>
            <a:endParaRPr lang="en-US" sz="2800" b="0" i="0" dirty="0">
              <a:solidFill>
                <a:srgbClr val="FFFFFF"/>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sz="2800" b="0" i="0" dirty="0">
                <a:solidFill>
                  <a:srgbClr val="FFFFFF"/>
                </a:solidFill>
                <a:effectLst/>
                <a:latin typeface="Tahoma" panose="020B0604030504040204" pitchFamily="34" charset="0"/>
                <a:ea typeface="Tahoma" panose="020B0604030504040204" pitchFamily="34" charset="0"/>
                <a:cs typeface="Tahoma" panose="020B0604030504040204" pitchFamily="34" charset="0"/>
              </a:rPr>
              <a:t>Overall, while both Chennai and Vellore are important cities in Tamil Nadu, Chennai is a much larger and more developed urban center, with a more extensive transportation system, diverse industries, and a larger population. Vellore, on the other hand, is a smaller city with a more focused economic and educational profile, with less extensive urbanization compared to Chennai.</a:t>
            </a:r>
            <a:endParaRPr lang="en-IN" sz="2800"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pic>
        <p:nvPicPr>
          <p:cNvPr id="6" name="Graphic 5" descr="Research">
            <a:extLst>
              <a:ext uri="{FF2B5EF4-FFF2-40B4-BE49-F238E27FC236}">
                <a16:creationId xmlns:a16="http://schemas.microsoft.com/office/drawing/2014/main" xmlns="" id="{AC5095B1-F9C4-CE3C-0448-E720911CADD5}"/>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rot="21370084">
            <a:off x="5124628" y="984288"/>
            <a:ext cx="1997787" cy="1594689"/>
          </a:xfrm>
          <a:prstGeom prst="rect">
            <a:avLst/>
          </a:prstGeom>
        </p:spPr>
      </p:pic>
    </p:spTree>
    <p:extLst>
      <p:ext uri="{BB962C8B-B14F-4D97-AF65-F5344CB8AC3E}">
        <p14:creationId xmlns:p14="http://schemas.microsoft.com/office/powerpoint/2010/main" xmlns="" val="1584282945"/>
      </p:ext>
    </p:extLst>
  </p:cSld>
  <p:clrMapOvr>
    <a:masterClrMapping/>
  </p:clrMapOvr>
</p:sld>
</file>

<file path=ppt/theme/theme1.xml><?xml version="1.0" encoding="utf-8"?>
<a:theme xmlns:a="http://schemas.openxmlformats.org/drawingml/2006/main" name="Slice">
  <a:themeElements>
    <a:clrScheme name="Custom 1">
      <a:dk1>
        <a:srgbClr val="D06F1E"/>
      </a:dk1>
      <a:lt1>
        <a:srgbClr val="FB6B67"/>
      </a:lt1>
      <a:dk2>
        <a:srgbClr val="D06F1E"/>
      </a:dk2>
      <a:lt2>
        <a:srgbClr val="F0BE21"/>
      </a:lt2>
      <a:accent1>
        <a:srgbClr val="760603"/>
      </a:accent1>
      <a:accent2>
        <a:srgbClr val="9F761A"/>
      </a:accent2>
      <a:accent3>
        <a:srgbClr val="92A200"/>
      </a:accent3>
      <a:accent4>
        <a:srgbClr val="4AA157"/>
      </a:accent4>
      <a:accent5>
        <a:srgbClr val="46788D"/>
      </a:accent5>
      <a:accent6>
        <a:srgbClr val="F9E5A6"/>
      </a:accent6>
      <a:hlink>
        <a:srgbClr val="460402"/>
      </a:hlink>
      <a:folHlink>
        <a:srgbClr val="991111"/>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xmlns="" name="Slice" id="{0507925B-6AC9-4358-8E18-C330545D08F8}" vid="{282EB108-EDE6-4B8E-957B-D4A69BF580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564</TotalTime>
  <Words>1076</Words>
  <Application>Microsoft Office PowerPoint</Application>
  <PresentationFormat>Custom</PresentationFormat>
  <Paragraphs>111</Paragraphs>
  <Slides>27</Slides>
  <Notes>1</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Slice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RAJATH VISWAM P S</dc:creator>
  <cp:lastModifiedBy>Bhadra</cp:lastModifiedBy>
  <cp:revision>8</cp:revision>
  <dcterms:created xsi:type="dcterms:W3CDTF">2023-05-05T07:22:25Z</dcterms:created>
  <dcterms:modified xsi:type="dcterms:W3CDTF">2023-05-05T16:53:04Z</dcterms:modified>
</cp:coreProperties>
</file>